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/>
    <p:restoredTop sz="94512"/>
  </p:normalViewPr>
  <p:slideViewPr>
    <p:cSldViewPr>
      <p:cViewPr varScale="1">
        <p:scale>
          <a:sx n="97" d="100"/>
          <a:sy n="97" d="100"/>
        </p:scale>
        <p:origin x="53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CD88C-AF45-4548-A29B-B0987D066EDB}" type="datetimeFigureOut">
              <a:rPr lang="en-US" smtClean="0"/>
              <a:t>1/10/25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3CB00-BF99-D345-83FC-B9696E59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3CB00-BF99-D345-83FC-B9696E5991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boticmarket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linkedin.com/roboticmarketer" TargetMode="External"/><Relationship Id="rId4" Type="http://schemas.openxmlformats.org/officeDocument/2006/relationships/hyperlink" Target="https://twitter.com/roboticmarket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5DD6D9E-613D-C5E9-F5CE-5234B676AFC6}"/>
              </a:ext>
            </a:extLst>
          </p:cNvPr>
          <p:cNvSpPr txBox="1"/>
          <p:nvPr/>
        </p:nvSpPr>
        <p:spPr>
          <a:xfrm>
            <a:off x="477111" y="1466587"/>
            <a:ext cx="3143250" cy="175689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sz="9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CF0AE57-84D5-4A1F-372D-3D0561EF96E8}"/>
              </a:ext>
            </a:extLst>
          </p:cNvPr>
          <p:cNvSpPr txBox="1"/>
          <p:nvPr/>
        </p:nvSpPr>
        <p:spPr>
          <a:xfrm>
            <a:off x="534910" y="1982268"/>
            <a:ext cx="314324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Robotic Marketer for Universities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provides institutions with an AI-driven marketing strategy platform that aligns recruitment, alumni engagement and program promotion goals. It accelerates student outreach, donor relations and branding through strategic, data-driven marketing campaigns. </a:t>
            </a: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strategies.</a:t>
            </a:r>
            <a:endParaRPr lang="en-HK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48B735C-5CCD-D838-4538-1EEE80DEB872}"/>
              </a:ext>
            </a:extLst>
          </p:cNvPr>
          <p:cNvSpPr txBox="1"/>
          <p:nvPr/>
        </p:nvSpPr>
        <p:spPr>
          <a:xfrm>
            <a:off x="2528287" y="669449"/>
            <a:ext cx="7613015" cy="450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Robotic Marketer is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 world-first,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AI-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powered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automated marketing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strategy technology firm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that combines human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input with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big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data,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learning and industry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best practice giving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companies a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faster,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smarter and more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intuitive way to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connect with more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customers,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sz="9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accelerate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growth.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E6D5D8AA-55F7-2759-35C1-A8506AE9B780}"/>
              </a:ext>
            </a:extLst>
          </p:cNvPr>
          <p:cNvSpPr txBox="1"/>
          <p:nvPr/>
        </p:nvSpPr>
        <p:spPr>
          <a:xfrm>
            <a:off x="7137665" y="6654108"/>
            <a:ext cx="3195320" cy="176330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sz="900" b="1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4D3ABAF-59FD-3B5E-47F7-D266A29DE997}"/>
              </a:ext>
            </a:extLst>
          </p:cNvPr>
          <p:cNvSpPr txBox="1"/>
          <p:nvPr/>
        </p:nvSpPr>
        <p:spPr>
          <a:xfrm>
            <a:off x="7122597" y="6857188"/>
            <a:ext cx="2866409" cy="1008608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www.roboticmarketer.com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Telephone: +1-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404-626-8070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https://twitter.com/roboticmarketer.com</a:t>
            </a:r>
            <a:r>
              <a:rPr lang="en-US" sz="9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https://www.linkedin.com/roboticmarketer</a:t>
            </a:r>
            <a:r>
              <a:rPr lang="en-US" sz="9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2700">
              <a:spcBef>
                <a:spcPts val="484"/>
              </a:spcBef>
              <a:tabLst>
                <a:tab pos="82550" algn="l"/>
              </a:tabLst>
            </a:pPr>
            <a:endParaRPr lang="en-HK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62A60EDA-C324-27DF-0890-07C45F60E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3111"/>
              </p:ext>
            </p:extLst>
          </p:nvPr>
        </p:nvGraphicFramePr>
        <p:xfrm>
          <a:off x="7079725" y="3688589"/>
          <a:ext cx="3135301" cy="314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804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object 12">
            <a:extLst>
              <a:ext uri="{FF2B5EF4-FFF2-40B4-BE49-F238E27FC236}">
                <a16:creationId xmlns:a16="http://schemas.microsoft.com/office/drawing/2014/main" id="{068B877F-E479-0934-1205-A6F9BC905E84}"/>
              </a:ext>
            </a:extLst>
          </p:cNvPr>
          <p:cNvGrpSpPr/>
          <p:nvPr/>
        </p:nvGrpSpPr>
        <p:grpSpPr>
          <a:xfrm>
            <a:off x="467562" y="6583755"/>
            <a:ext cx="7621404" cy="465055"/>
            <a:chOff x="457200" y="5744950"/>
            <a:chExt cx="7621404" cy="465055"/>
          </a:xfrm>
        </p:grpSpPr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7505FFA8-62B5-D88E-1A64-216C6A8CADBF}"/>
                </a:ext>
              </a:extLst>
            </p:cNvPr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8935A89F-324F-7EB8-5557-B3381B86652D}"/>
                </a:ext>
              </a:extLst>
            </p:cNvPr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bject 20">
            <a:extLst>
              <a:ext uri="{FF2B5EF4-FFF2-40B4-BE49-F238E27FC236}">
                <a16:creationId xmlns:a16="http://schemas.microsoft.com/office/drawing/2014/main" id="{2F9DFFAF-E5A8-AE5D-448D-1137B4F40081}"/>
              </a:ext>
            </a:extLst>
          </p:cNvPr>
          <p:cNvSpPr txBox="1"/>
          <p:nvPr/>
        </p:nvSpPr>
        <p:spPr>
          <a:xfrm>
            <a:off x="3805402" y="1503914"/>
            <a:ext cx="3143250" cy="175689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E11C034D-4EEF-E260-FF01-8815865ED895}"/>
              </a:ext>
            </a:extLst>
          </p:cNvPr>
          <p:cNvSpPr txBox="1"/>
          <p:nvPr/>
        </p:nvSpPr>
        <p:spPr>
          <a:xfrm>
            <a:off x="3805402" y="1680387"/>
            <a:ext cx="3053080" cy="2109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algn="l" rtl="0" fontAlgn="base">
              <a:buFont typeface="+mj-lt"/>
              <a:buAutoNum type="arabicPeriod"/>
            </a:pPr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337BB8B5-E3B1-7553-69A4-E0F1B88E7187}"/>
              </a:ext>
            </a:extLst>
          </p:cNvPr>
          <p:cNvSpPr txBox="1"/>
          <p:nvPr/>
        </p:nvSpPr>
        <p:spPr>
          <a:xfrm>
            <a:off x="516316" y="3087302"/>
            <a:ext cx="3143250" cy="146194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sz="9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C2FD0D9E-EEFF-4A41-893E-0272C600FC58}"/>
              </a:ext>
            </a:extLst>
          </p:cNvPr>
          <p:cNvSpPr txBox="1"/>
          <p:nvPr/>
        </p:nvSpPr>
        <p:spPr>
          <a:xfrm>
            <a:off x="547516" y="3400621"/>
            <a:ext cx="312973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Automated, tailored strategies for student recruitment and engagement.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Tools for creating a 12-month marketing calendar and campaign tactics.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AI-driven insights that reduce costs while improving campaign efficiency. </a:t>
            </a:r>
          </a:p>
        </p:txBody>
      </p:sp>
      <p:sp>
        <p:nvSpPr>
          <p:cNvPr id="22" name="object 24">
            <a:extLst>
              <a:ext uri="{FF2B5EF4-FFF2-40B4-BE49-F238E27FC236}">
                <a16:creationId xmlns:a16="http://schemas.microsoft.com/office/drawing/2014/main" id="{341F5C11-2BA7-4DF6-DB4F-C4F52BCF09FE}"/>
              </a:ext>
            </a:extLst>
          </p:cNvPr>
          <p:cNvSpPr txBox="1"/>
          <p:nvPr/>
        </p:nvSpPr>
        <p:spPr>
          <a:xfrm>
            <a:off x="3805555" y="2683979"/>
            <a:ext cx="3143250" cy="146194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</a:t>
            </a:r>
            <a:r>
              <a:rPr sz="9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Differentiators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5">
            <a:extLst>
              <a:ext uri="{FF2B5EF4-FFF2-40B4-BE49-F238E27FC236}">
                <a16:creationId xmlns:a16="http://schemas.microsoft.com/office/drawing/2014/main" id="{9A5B8F0F-C8BA-C5F7-DD23-76BDFBBCB973}"/>
              </a:ext>
            </a:extLst>
          </p:cNvPr>
          <p:cNvSpPr txBox="1"/>
          <p:nvPr/>
        </p:nvSpPr>
        <p:spPr>
          <a:xfrm>
            <a:off x="3837964" y="2958606"/>
            <a:ext cx="3106235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Faster, Smarter, More Intuitive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 combines historical data, benchmarks and predictive analytics to create actionable plans.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Includes diverse engagement tactics like social media, digital advertising and on-campus event strategies.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Cost-Effective, Higher ROI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Enables universities to achieve more with limited budgets.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Optimizes campaigns for applications, donations and community outreach.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</p:txBody>
      </p:sp>
      <p:sp>
        <p:nvSpPr>
          <p:cNvPr id="24" name="object 26">
            <a:extLst>
              <a:ext uri="{FF2B5EF4-FFF2-40B4-BE49-F238E27FC236}">
                <a16:creationId xmlns:a16="http://schemas.microsoft.com/office/drawing/2014/main" id="{AF7D3508-A9D6-F53A-4AB1-9F495C4D0716}"/>
              </a:ext>
            </a:extLst>
          </p:cNvPr>
          <p:cNvSpPr txBox="1"/>
          <p:nvPr/>
        </p:nvSpPr>
        <p:spPr>
          <a:xfrm>
            <a:off x="528260" y="4502784"/>
            <a:ext cx="3143250" cy="171200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sz="900" b="1" spc="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7">
            <a:extLst>
              <a:ext uri="{FF2B5EF4-FFF2-40B4-BE49-F238E27FC236}">
                <a16:creationId xmlns:a16="http://schemas.microsoft.com/office/drawing/2014/main" id="{A9332785-315C-23BB-E270-09B79C76BB63}"/>
              </a:ext>
            </a:extLst>
          </p:cNvPr>
          <p:cNvSpPr txBox="1"/>
          <p:nvPr/>
        </p:nvSpPr>
        <p:spPr>
          <a:xfrm>
            <a:off x="543134" y="4766868"/>
            <a:ext cx="3195320" cy="106760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algn="l" rtl="0" fontAlgn="base"/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Improved recruitment pipelines through targeted campaigns. </a:t>
            </a:r>
          </a:p>
          <a:p>
            <a:pPr algn="l" rtl="0" fontAlgn="base"/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2. Increased alumni donations via personalized engagement strategies. </a:t>
            </a:r>
          </a:p>
          <a:p>
            <a:pPr algn="l" rtl="0" fontAlgn="base"/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Enhanced brand awareness and reputation through data-backed marketing efforts. </a:t>
            </a:r>
          </a:p>
          <a:p>
            <a:pPr algn="l" rtl="0" fontAlgn="base"/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Optimized marketing ROI with clear, actionable insights. </a:t>
            </a:r>
          </a:p>
        </p:txBody>
      </p:sp>
      <p:sp>
        <p:nvSpPr>
          <p:cNvPr id="26" name="object 28">
            <a:extLst>
              <a:ext uri="{FF2B5EF4-FFF2-40B4-BE49-F238E27FC236}">
                <a16:creationId xmlns:a16="http://schemas.microsoft.com/office/drawing/2014/main" id="{B66EE89E-C26E-4DB2-DCFE-AB9FEC7057CC}"/>
              </a:ext>
            </a:extLst>
          </p:cNvPr>
          <p:cNvSpPr txBox="1"/>
          <p:nvPr/>
        </p:nvSpPr>
        <p:spPr>
          <a:xfrm>
            <a:off x="3835775" y="4494924"/>
            <a:ext cx="3143250" cy="171200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sz="900" b="1" spc="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sz="900" b="1" spc="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9">
            <a:extLst>
              <a:ext uri="{FF2B5EF4-FFF2-40B4-BE49-F238E27FC236}">
                <a16:creationId xmlns:a16="http://schemas.microsoft.com/office/drawing/2014/main" id="{6BA84F3D-8AE8-8C1D-3901-9DC0405C2B52}"/>
              </a:ext>
            </a:extLst>
          </p:cNvPr>
          <p:cNvSpPr txBox="1"/>
          <p:nvPr/>
        </p:nvSpPr>
        <p:spPr>
          <a:xfrm>
            <a:off x="3775718" y="4739522"/>
            <a:ext cx="3304007" cy="1206099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algn="l" rtl="0" fontAlgn="base">
              <a:buFont typeface="+mj-lt"/>
              <a:buAutoNum type="arabicPeriod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Declining enrollment numbers due to competitive landscapes.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Limited in-house marketing expertise or resources.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Inefficient use of marketing budgets with little to no measurable outcomes. </a:t>
            </a:r>
          </a:p>
          <a:p>
            <a:pPr algn="l" rtl="0" fontAlgn="base">
              <a:buFont typeface="+mj-lt"/>
              <a:buAutoNum type="arabicPeriod" startAt="4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Difficulty engaging alumni and potential donors consistently. </a:t>
            </a:r>
          </a:p>
          <a:p>
            <a:pPr algn="l" rtl="0" fontAlgn="base">
              <a:buFont typeface="+mj-lt"/>
              <a:buAutoNum type="arabicPeriod" startAt="5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Lack of strategic planning for digital outreach and online events.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8" name="object 30">
            <a:extLst>
              <a:ext uri="{FF2B5EF4-FFF2-40B4-BE49-F238E27FC236}">
                <a16:creationId xmlns:a16="http://schemas.microsoft.com/office/drawing/2014/main" id="{35D2841E-F04D-F831-B36E-8B61860C1358}"/>
              </a:ext>
            </a:extLst>
          </p:cNvPr>
          <p:cNvSpPr txBox="1"/>
          <p:nvPr/>
        </p:nvSpPr>
        <p:spPr>
          <a:xfrm>
            <a:off x="7114551" y="1501441"/>
            <a:ext cx="3081655" cy="163506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FAQs</a:t>
            </a:r>
            <a:r>
              <a:rPr sz="900" b="1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900" b="1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31">
            <a:extLst>
              <a:ext uri="{FF2B5EF4-FFF2-40B4-BE49-F238E27FC236}">
                <a16:creationId xmlns:a16="http://schemas.microsoft.com/office/drawing/2014/main" id="{B1697F98-D723-6E84-B9E5-5426812E583B}"/>
              </a:ext>
            </a:extLst>
          </p:cNvPr>
          <p:cNvSpPr txBox="1"/>
          <p:nvPr/>
        </p:nvSpPr>
        <p:spPr>
          <a:xfrm>
            <a:off x="7114551" y="1737765"/>
            <a:ext cx="3211881" cy="19646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l" rtl="0" fontAlgn="base"/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Q. Why do universities need a marketing strategy?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Institutions with a comprehensive strategy see better enrollment outcomes and stronger alumni engagement. </a:t>
            </a:r>
          </a:p>
          <a:p>
            <a:pPr algn="l" rtl="0" fontAlgn="base"/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Q. What does the strategy include?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Competitor analysis, target audience insights, digital marketing tactics and a roadmap for consistent engagement. </a:t>
            </a:r>
          </a:p>
          <a:p>
            <a:pPr algn="l" rtl="0" fontAlgn="base"/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Q. How long does it take to create a strategy?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Data input takes one hour; a collaborative workshop spans two hours, with a complete strategy delivered within five days. </a:t>
            </a:r>
          </a:p>
          <a:p>
            <a:pPr algn="l" rtl="0" fontAlgn="base"/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Q. How does Robotic Marketer work with limited resources?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AI handles heavy-lifting tasks, while the platform's ease of use empowers small teams to execute professional-grade campaigns. </a:t>
            </a:r>
          </a:p>
        </p:txBody>
      </p:sp>
      <p:sp>
        <p:nvSpPr>
          <p:cNvPr id="31" name="object 17">
            <a:extLst>
              <a:ext uri="{FF2B5EF4-FFF2-40B4-BE49-F238E27FC236}">
                <a16:creationId xmlns:a16="http://schemas.microsoft.com/office/drawing/2014/main" id="{62D17C32-A12F-2E54-8DAE-47E6C130C4DA}"/>
              </a:ext>
            </a:extLst>
          </p:cNvPr>
          <p:cNvSpPr txBox="1"/>
          <p:nvPr/>
        </p:nvSpPr>
        <p:spPr>
          <a:xfrm>
            <a:off x="7103981" y="3875461"/>
            <a:ext cx="3229003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rtl="0" fontAlgn="base"/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AU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Discovery Session</a:t>
            </a:r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A one-hour consultation to align marketing goals with institutional priorities.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AU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Full Strategy Plan</a:t>
            </a:r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Includes a 50-page marketing strategy document and a 12-month marketing calendar tailored to the university’s goals.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AU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 Support</a:t>
            </a:r>
            <a:r>
              <a:rPr lang="en-AU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Optional add-on for ongoing guidance and execution. </a:t>
            </a:r>
          </a:p>
          <a:p>
            <a:endParaRPr lang="en-HK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A73960-CBCF-215D-30C9-B109362672E6}"/>
              </a:ext>
            </a:extLst>
          </p:cNvPr>
          <p:cNvSpPr txBox="1"/>
          <p:nvPr/>
        </p:nvSpPr>
        <p:spPr>
          <a:xfrm>
            <a:off x="3767144" y="1725771"/>
            <a:ext cx="3211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buFont typeface="+mj-lt"/>
              <a:buAutoNum type="arabicPeriod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 Universities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 </a:t>
            </a:r>
          </a:p>
          <a:p>
            <a:pPr algn="l" rtl="0" fontAlgn="base">
              <a:buFont typeface="+mj-lt"/>
              <a:buAutoNum type="arabicPeriod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Presidents, Marketing and Admissions Directors, VP of Enrollment and Alumni Relations Officers.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HBCUs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algn="l" rtl="0" fontAlgn="base">
              <a:buFont typeface="+mj-lt"/>
              <a:buAutoNum type="arabicPeriod"/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 Directors, Financial Aid Officers, Development/Advancement Officers and Deans. </a:t>
            </a:r>
          </a:p>
        </p:txBody>
      </p:sp>
      <p:sp>
        <p:nvSpPr>
          <p:cNvPr id="43" name="object 5">
            <a:extLst>
              <a:ext uri="{FF2B5EF4-FFF2-40B4-BE49-F238E27FC236}">
                <a16:creationId xmlns:a16="http://schemas.microsoft.com/office/drawing/2014/main" id="{AB14C376-37A9-6EAD-F029-7173F7CE76FE}"/>
              </a:ext>
            </a:extLst>
          </p:cNvPr>
          <p:cNvSpPr txBox="1"/>
          <p:nvPr/>
        </p:nvSpPr>
        <p:spPr>
          <a:xfrm>
            <a:off x="766671" y="6133668"/>
            <a:ext cx="12820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  <a:r>
              <a:rPr sz="9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b="1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900" b="1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5">
            <a:extLst>
              <a:ext uri="{FF2B5EF4-FFF2-40B4-BE49-F238E27FC236}">
                <a16:creationId xmlns:a16="http://schemas.microsoft.com/office/drawing/2014/main" id="{81321D19-5712-C0C8-831F-0586496831DA}"/>
              </a:ext>
            </a:extLst>
          </p:cNvPr>
          <p:cNvSpPr txBox="1"/>
          <p:nvPr/>
        </p:nvSpPr>
        <p:spPr>
          <a:xfrm>
            <a:off x="3892097" y="6099937"/>
            <a:ext cx="12820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Accentuate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E4752F-7F47-5E06-4A9C-00DE0D8E356E}"/>
              </a:ext>
            </a:extLst>
          </p:cNvPr>
          <p:cNvSpPr txBox="1"/>
          <p:nvPr/>
        </p:nvSpPr>
        <p:spPr>
          <a:xfrm>
            <a:off x="381745" y="6402180"/>
            <a:ext cx="20519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rtl="0" fontAlgn="base">
              <a:buFontTx/>
              <a:buChar char="-"/>
            </a:pPr>
            <a:r>
              <a:rPr lang="en-US" sz="9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rtl="0" fontAlgn="base">
              <a:buFontTx/>
              <a:buChar char="-"/>
            </a:pPr>
            <a:r>
              <a:rPr lang="en-US" sz="9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Proactively Position Solutions</a:t>
            </a:r>
          </a:p>
          <a:p>
            <a:pPr marL="171450" indent="-171450" algn="l" rtl="0" fontAlgn="base">
              <a:buFontTx/>
              <a:buChar char="-"/>
            </a:pPr>
            <a:r>
              <a:rPr lang="en-US" sz="9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Simplify Communication</a:t>
            </a:r>
          </a:p>
          <a:p>
            <a:pPr algn="l" rtl="0" fontAlgn="base"/>
            <a:endParaRPr lang="en-AU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7C78E2-9445-8016-831E-3009A958808F}"/>
              </a:ext>
            </a:extLst>
          </p:cNvPr>
          <p:cNvSpPr txBox="1"/>
          <p:nvPr/>
        </p:nvSpPr>
        <p:spPr>
          <a:xfrm>
            <a:off x="3571068" y="6407436"/>
            <a:ext cx="53472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rtl="0" fontAlgn="base">
              <a:buFontTx/>
              <a:buChar char="-"/>
            </a:pP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Strategic Planning</a:t>
            </a:r>
          </a:p>
          <a:p>
            <a:pPr marL="171450" indent="-171450" algn="l" rtl="0" fontAlgn="base">
              <a:buFontTx/>
              <a:buChar char="-"/>
            </a:pP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AI- Powered Efficiency</a:t>
            </a:r>
            <a:endParaRPr lang="en-US" sz="9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object 11">
            <a:extLst>
              <a:ext uri="{FF2B5EF4-FFF2-40B4-BE49-F238E27FC236}">
                <a16:creationId xmlns:a16="http://schemas.microsoft.com/office/drawing/2014/main" id="{87179B16-AA2C-F331-E0C4-4A4C5BEBB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17127"/>
              </p:ext>
            </p:extLst>
          </p:nvPr>
        </p:nvGraphicFramePr>
        <p:xfrm>
          <a:off x="7103981" y="5004336"/>
          <a:ext cx="3135301" cy="26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947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Use Cases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94C6C99F-66E0-900E-A8DE-012461A303D1}"/>
              </a:ext>
            </a:extLst>
          </p:cNvPr>
          <p:cNvSpPr txBox="1"/>
          <p:nvPr/>
        </p:nvSpPr>
        <p:spPr>
          <a:xfrm>
            <a:off x="7013658" y="5216651"/>
            <a:ext cx="3679742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+mj-lt"/>
              <a:buAutoNum type="arabicPeriod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Admissions Campaigns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Drive applications from underrepresented student demographics. </a:t>
            </a:r>
          </a:p>
          <a:p>
            <a:pPr algn="l" rtl="0" fontAlgn="base"/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Target prospective students through personalized digital campaigns.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Alumni Engagement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b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Automate donor outreach with tailored messaging for fundraising campaigns.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 Promotion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Highlight flagship programs (e.g., STEM, arts) to attract high-quality candidates. </a:t>
            </a:r>
          </a:p>
          <a:p>
            <a:pPr algn="l"/>
            <a:endParaRPr lang="en-HK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9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614</Words>
  <Application>Microsoft Macintosh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Source Sans 3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Ratan Priya Bharati</cp:lastModifiedBy>
  <cp:revision>16</cp:revision>
  <dcterms:created xsi:type="dcterms:W3CDTF">2025-01-09T00:17:16Z</dcterms:created>
  <dcterms:modified xsi:type="dcterms:W3CDTF">2025-01-10T04:07:59Z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