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/>
    <p:restoredTop sz="94512"/>
  </p:normalViewPr>
  <p:slideViewPr>
    <p:cSldViewPr>
      <p:cViewPr varScale="1">
        <p:scale>
          <a:sx n="97" d="100"/>
          <a:sy n="97" d="100"/>
        </p:scale>
        <p:origin x="536" y="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CD88C-AF45-4548-A29B-B0987D066EDB}" type="datetimeFigureOut">
              <a:rPr lang="en-US" smtClean="0"/>
              <a:t>1/10/25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3CB00-BF99-D345-83FC-B9696E599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22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53CB00-BF99-D345-83FC-B9696E5991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25" y="0"/>
            <a:ext cx="10672940" cy="756000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5976010"/>
            <a:ext cx="6491605" cy="1127125"/>
          </a:xfrm>
          <a:custGeom>
            <a:avLst/>
            <a:gdLst/>
            <a:ahLst/>
            <a:cxnLst/>
            <a:rect l="l" t="t" r="r" b="b"/>
            <a:pathLst>
              <a:path w="6491605" h="1127125">
                <a:moveTo>
                  <a:pt x="6490995" y="0"/>
                </a:moveTo>
                <a:lnTo>
                  <a:pt x="0" y="0"/>
                </a:lnTo>
                <a:lnTo>
                  <a:pt x="0" y="1126794"/>
                </a:lnTo>
                <a:lnTo>
                  <a:pt x="6490995" y="1126794"/>
                </a:lnTo>
                <a:lnTo>
                  <a:pt x="6490995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31900" y="656591"/>
            <a:ext cx="126187" cy="79641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57187" y="457199"/>
            <a:ext cx="394335" cy="619125"/>
          </a:xfrm>
          <a:custGeom>
            <a:avLst/>
            <a:gdLst/>
            <a:ahLst/>
            <a:cxnLst/>
            <a:rect l="l" t="t" r="r" b="b"/>
            <a:pathLst>
              <a:path w="394334" h="619125">
                <a:moveTo>
                  <a:pt x="317334" y="262483"/>
                </a:moveTo>
                <a:lnTo>
                  <a:pt x="313766" y="244817"/>
                </a:lnTo>
                <a:lnTo>
                  <a:pt x="304025" y="230365"/>
                </a:lnTo>
                <a:lnTo>
                  <a:pt x="289572" y="220624"/>
                </a:lnTo>
                <a:lnTo>
                  <a:pt x="271907" y="217043"/>
                </a:lnTo>
                <a:lnTo>
                  <a:pt x="254241" y="220624"/>
                </a:lnTo>
                <a:lnTo>
                  <a:pt x="239788" y="230365"/>
                </a:lnTo>
                <a:lnTo>
                  <a:pt x="230047" y="244817"/>
                </a:lnTo>
                <a:lnTo>
                  <a:pt x="226466" y="262483"/>
                </a:lnTo>
                <a:lnTo>
                  <a:pt x="226466" y="271627"/>
                </a:lnTo>
                <a:lnTo>
                  <a:pt x="233870" y="279031"/>
                </a:lnTo>
                <a:lnTo>
                  <a:pt x="252158" y="279031"/>
                </a:lnTo>
                <a:lnTo>
                  <a:pt x="259562" y="271627"/>
                </a:lnTo>
                <a:lnTo>
                  <a:pt x="259562" y="255676"/>
                </a:lnTo>
                <a:lnTo>
                  <a:pt x="265099" y="250151"/>
                </a:lnTo>
                <a:lnTo>
                  <a:pt x="278701" y="250151"/>
                </a:lnTo>
                <a:lnTo>
                  <a:pt x="284238" y="255676"/>
                </a:lnTo>
                <a:lnTo>
                  <a:pt x="284238" y="262483"/>
                </a:lnTo>
                <a:lnTo>
                  <a:pt x="284238" y="271627"/>
                </a:lnTo>
                <a:lnTo>
                  <a:pt x="291642" y="279031"/>
                </a:lnTo>
                <a:lnTo>
                  <a:pt x="309930" y="279031"/>
                </a:lnTo>
                <a:lnTo>
                  <a:pt x="317334" y="271627"/>
                </a:lnTo>
                <a:lnTo>
                  <a:pt x="317334" y="262483"/>
                </a:lnTo>
                <a:close/>
              </a:path>
              <a:path w="394334" h="619125">
                <a:moveTo>
                  <a:pt x="394055" y="246519"/>
                </a:moveTo>
                <a:lnTo>
                  <a:pt x="384746" y="200494"/>
                </a:lnTo>
                <a:lnTo>
                  <a:pt x="360959" y="165265"/>
                </a:lnTo>
                <a:lnTo>
                  <a:pt x="360959" y="246519"/>
                </a:lnTo>
                <a:lnTo>
                  <a:pt x="354253" y="279679"/>
                </a:lnTo>
                <a:lnTo>
                  <a:pt x="335953" y="306793"/>
                </a:lnTo>
                <a:lnTo>
                  <a:pt x="308851" y="325081"/>
                </a:lnTo>
                <a:lnTo>
                  <a:pt x="275691" y="331787"/>
                </a:lnTo>
                <a:lnTo>
                  <a:pt x="118376" y="331787"/>
                </a:lnTo>
                <a:lnTo>
                  <a:pt x="85217" y="325081"/>
                </a:lnTo>
                <a:lnTo>
                  <a:pt x="58115" y="306793"/>
                </a:lnTo>
                <a:lnTo>
                  <a:pt x="39827" y="279679"/>
                </a:lnTo>
                <a:lnTo>
                  <a:pt x="33108" y="246519"/>
                </a:lnTo>
                <a:lnTo>
                  <a:pt x="39827" y="213372"/>
                </a:lnTo>
                <a:lnTo>
                  <a:pt x="58115" y="186258"/>
                </a:lnTo>
                <a:lnTo>
                  <a:pt x="85217" y="167970"/>
                </a:lnTo>
                <a:lnTo>
                  <a:pt x="118376" y="161251"/>
                </a:lnTo>
                <a:lnTo>
                  <a:pt x="275691" y="161251"/>
                </a:lnTo>
                <a:lnTo>
                  <a:pt x="308851" y="167970"/>
                </a:lnTo>
                <a:lnTo>
                  <a:pt x="335953" y="186258"/>
                </a:lnTo>
                <a:lnTo>
                  <a:pt x="354253" y="213372"/>
                </a:lnTo>
                <a:lnTo>
                  <a:pt x="360959" y="246519"/>
                </a:lnTo>
                <a:lnTo>
                  <a:pt x="360959" y="165265"/>
                </a:lnTo>
                <a:lnTo>
                  <a:pt x="359346" y="162864"/>
                </a:lnTo>
                <a:lnTo>
                  <a:pt x="356971" y="161251"/>
                </a:lnTo>
                <a:lnTo>
                  <a:pt x="321716" y="137464"/>
                </a:lnTo>
                <a:lnTo>
                  <a:pt x="275691" y="128143"/>
                </a:lnTo>
                <a:lnTo>
                  <a:pt x="169494" y="128143"/>
                </a:lnTo>
                <a:lnTo>
                  <a:pt x="169494" y="100545"/>
                </a:lnTo>
                <a:lnTo>
                  <a:pt x="200787" y="70218"/>
                </a:lnTo>
                <a:lnTo>
                  <a:pt x="204597" y="51663"/>
                </a:lnTo>
                <a:lnTo>
                  <a:pt x="200837" y="33108"/>
                </a:lnTo>
                <a:lnTo>
                  <a:pt x="200533" y="31584"/>
                </a:lnTo>
                <a:lnTo>
                  <a:pt x="189445" y="15151"/>
                </a:lnTo>
                <a:lnTo>
                  <a:pt x="173024" y="4076"/>
                </a:lnTo>
                <a:lnTo>
                  <a:pt x="171500" y="3771"/>
                </a:lnTo>
                <a:lnTo>
                  <a:pt x="171500" y="51663"/>
                </a:lnTo>
                <a:lnTo>
                  <a:pt x="170040" y="58877"/>
                </a:lnTo>
                <a:lnTo>
                  <a:pt x="166052" y="64782"/>
                </a:lnTo>
                <a:lnTo>
                  <a:pt x="160159" y="68757"/>
                </a:lnTo>
                <a:lnTo>
                  <a:pt x="152946" y="70218"/>
                </a:lnTo>
                <a:lnTo>
                  <a:pt x="145732" y="68757"/>
                </a:lnTo>
                <a:lnTo>
                  <a:pt x="139827" y="64782"/>
                </a:lnTo>
                <a:lnTo>
                  <a:pt x="135851" y="58877"/>
                </a:lnTo>
                <a:lnTo>
                  <a:pt x="134391" y="51663"/>
                </a:lnTo>
                <a:lnTo>
                  <a:pt x="135851" y="44450"/>
                </a:lnTo>
                <a:lnTo>
                  <a:pt x="139827" y="38557"/>
                </a:lnTo>
                <a:lnTo>
                  <a:pt x="145732" y="34569"/>
                </a:lnTo>
                <a:lnTo>
                  <a:pt x="152946" y="33108"/>
                </a:lnTo>
                <a:lnTo>
                  <a:pt x="160159" y="34569"/>
                </a:lnTo>
                <a:lnTo>
                  <a:pt x="166052" y="38557"/>
                </a:lnTo>
                <a:lnTo>
                  <a:pt x="170040" y="44450"/>
                </a:lnTo>
                <a:lnTo>
                  <a:pt x="171500" y="51663"/>
                </a:lnTo>
                <a:lnTo>
                  <a:pt x="171500" y="3771"/>
                </a:lnTo>
                <a:lnTo>
                  <a:pt x="132854" y="4076"/>
                </a:lnTo>
                <a:lnTo>
                  <a:pt x="105346" y="31584"/>
                </a:lnTo>
                <a:lnTo>
                  <a:pt x="101282" y="51663"/>
                </a:lnTo>
                <a:lnTo>
                  <a:pt x="103898" y="67906"/>
                </a:lnTo>
                <a:lnTo>
                  <a:pt x="111201" y="82016"/>
                </a:lnTo>
                <a:lnTo>
                  <a:pt x="122313" y="93179"/>
                </a:lnTo>
                <a:lnTo>
                  <a:pt x="136398" y="100545"/>
                </a:lnTo>
                <a:lnTo>
                  <a:pt x="136398" y="128143"/>
                </a:lnTo>
                <a:lnTo>
                  <a:pt x="118376" y="128143"/>
                </a:lnTo>
                <a:lnTo>
                  <a:pt x="72339" y="137464"/>
                </a:lnTo>
                <a:lnTo>
                  <a:pt x="34709" y="162864"/>
                </a:lnTo>
                <a:lnTo>
                  <a:pt x="9321" y="200494"/>
                </a:lnTo>
                <a:lnTo>
                  <a:pt x="0" y="246519"/>
                </a:lnTo>
                <a:lnTo>
                  <a:pt x="9321" y="292557"/>
                </a:lnTo>
                <a:lnTo>
                  <a:pt x="34709" y="330187"/>
                </a:lnTo>
                <a:lnTo>
                  <a:pt x="72339" y="355574"/>
                </a:lnTo>
                <a:lnTo>
                  <a:pt x="118376" y="364883"/>
                </a:lnTo>
                <a:lnTo>
                  <a:pt x="259143" y="364883"/>
                </a:lnTo>
                <a:lnTo>
                  <a:pt x="259143" y="382206"/>
                </a:lnTo>
                <a:lnTo>
                  <a:pt x="236613" y="382206"/>
                </a:lnTo>
                <a:lnTo>
                  <a:pt x="191935" y="390969"/>
                </a:lnTo>
                <a:lnTo>
                  <a:pt x="155016" y="414909"/>
                </a:lnTo>
                <a:lnTo>
                  <a:pt x="129349" y="450570"/>
                </a:lnTo>
                <a:lnTo>
                  <a:pt x="118414" y="494436"/>
                </a:lnTo>
                <a:lnTo>
                  <a:pt x="86512" y="494436"/>
                </a:lnTo>
                <a:lnTo>
                  <a:pt x="86512" y="478548"/>
                </a:lnTo>
                <a:lnTo>
                  <a:pt x="100596" y="471182"/>
                </a:lnTo>
                <a:lnTo>
                  <a:pt x="111709" y="460019"/>
                </a:lnTo>
                <a:lnTo>
                  <a:pt x="117805" y="448221"/>
                </a:lnTo>
                <a:lnTo>
                  <a:pt x="118999" y="445909"/>
                </a:lnTo>
                <a:lnTo>
                  <a:pt x="121615" y="429666"/>
                </a:lnTo>
                <a:lnTo>
                  <a:pt x="117856" y="411099"/>
                </a:lnTo>
                <a:lnTo>
                  <a:pt x="117551" y="409587"/>
                </a:lnTo>
                <a:lnTo>
                  <a:pt x="106476" y="393153"/>
                </a:lnTo>
                <a:lnTo>
                  <a:pt x="90055" y="382079"/>
                </a:lnTo>
                <a:lnTo>
                  <a:pt x="88519" y="381774"/>
                </a:lnTo>
                <a:lnTo>
                  <a:pt x="88519" y="429666"/>
                </a:lnTo>
                <a:lnTo>
                  <a:pt x="87058" y="436892"/>
                </a:lnTo>
                <a:lnTo>
                  <a:pt x="83083" y="442785"/>
                </a:lnTo>
                <a:lnTo>
                  <a:pt x="77177" y="446773"/>
                </a:lnTo>
                <a:lnTo>
                  <a:pt x="69964" y="448221"/>
                </a:lnTo>
                <a:lnTo>
                  <a:pt x="62750" y="446773"/>
                </a:lnTo>
                <a:lnTo>
                  <a:pt x="56845" y="442785"/>
                </a:lnTo>
                <a:lnTo>
                  <a:pt x="52870" y="436892"/>
                </a:lnTo>
                <a:lnTo>
                  <a:pt x="51409" y="429666"/>
                </a:lnTo>
                <a:lnTo>
                  <a:pt x="52832" y="422643"/>
                </a:lnTo>
                <a:lnTo>
                  <a:pt x="52870" y="422452"/>
                </a:lnTo>
                <a:lnTo>
                  <a:pt x="56845" y="416547"/>
                </a:lnTo>
                <a:lnTo>
                  <a:pt x="62750" y="412572"/>
                </a:lnTo>
                <a:lnTo>
                  <a:pt x="69964" y="411099"/>
                </a:lnTo>
                <a:lnTo>
                  <a:pt x="77177" y="412572"/>
                </a:lnTo>
                <a:lnTo>
                  <a:pt x="83083" y="416547"/>
                </a:lnTo>
                <a:lnTo>
                  <a:pt x="87058" y="422452"/>
                </a:lnTo>
                <a:lnTo>
                  <a:pt x="88519" y="429666"/>
                </a:lnTo>
                <a:lnTo>
                  <a:pt x="88519" y="381774"/>
                </a:lnTo>
                <a:lnTo>
                  <a:pt x="49872" y="382079"/>
                </a:lnTo>
                <a:lnTo>
                  <a:pt x="22377" y="409587"/>
                </a:lnTo>
                <a:lnTo>
                  <a:pt x="18313" y="429666"/>
                </a:lnTo>
                <a:lnTo>
                  <a:pt x="20929" y="445909"/>
                </a:lnTo>
                <a:lnTo>
                  <a:pt x="28219" y="460019"/>
                </a:lnTo>
                <a:lnTo>
                  <a:pt x="39331" y="471182"/>
                </a:lnTo>
                <a:lnTo>
                  <a:pt x="53416" y="478548"/>
                </a:lnTo>
                <a:lnTo>
                  <a:pt x="53416" y="520128"/>
                </a:lnTo>
                <a:lnTo>
                  <a:pt x="60820" y="527545"/>
                </a:lnTo>
                <a:lnTo>
                  <a:pt x="121386" y="527545"/>
                </a:lnTo>
                <a:lnTo>
                  <a:pt x="136690" y="563892"/>
                </a:lnTo>
                <a:lnTo>
                  <a:pt x="162598" y="592861"/>
                </a:lnTo>
                <a:lnTo>
                  <a:pt x="196710" y="612013"/>
                </a:lnTo>
                <a:lnTo>
                  <a:pt x="236613" y="618934"/>
                </a:lnTo>
                <a:lnTo>
                  <a:pt x="275691" y="618934"/>
                </a:lnTo>
                <a:lnTo>
                  <a:pt x="321716" y="609625"/>
                </a:lnTo>
                <a:lnTo>
                  <a:pt x="356958" y="585838"/>
                </a:lnTo>
                <a:lnTo>
                  <a:pt x="359346" y="584238"/>
                </a:lnTo>
                <a:lnTo>
                  <a:pt x="384746" y="546608"/>
                </a:lnTo>
                <a:lnTo>
                  <a:pt x="394055" y="500570"/>
                </a:lnTo>
                <a:lnTo>
                  <a:pt x="386232" y="458241"/>
                </a:lnTo>
                <a:lnTo>
                  <a:pt x="364693" y="422643"/>
                </a:lnTo>
                <a:lnTo>
                  <a:pt x="360959" y="419646"/>
                </a:lnTo>
                <a:lnTo>
                  <a:pt x="360959" y="500570"/>
                </a:lnTo>
                <a:lnTo>
                  <a:pt x="354253" y="533730"/>
                </a:lnTo>
                <a:lnTo>
                  <a:pt x="335953" y="560844"/>
                </a:lnTo>
                <a:lnTo>
                  <a:pt x="308851" y="579132"/>
                </a:lnTo>
                <a:lnTo>
                  <a:pt x="275691" y="585838"/>
                </a:lnTo>
                <a:lnTo>
                  <a:pt x="236613" y="585838"/>
                </a:lnTo>
                <a:lnTo>
                  <a:pt x="203466" y="579132"/>
                </a:lnTo>
                <a:lnTo>
                  <a:pt x="176364" y="560844"/>
                </a:lnTo>
                <a:lnTo>
                  <a:pt x="158076" y="533730"/>
                </a:lnTo>
                <a:lnTo>
                  <a:pt x="151358" y="500570"/>
                </a:lnTo>
                <a:lnTo>
                  <a:pt x="152603" y="494436"/>
                </a:lnTo>
                <a:lnTo>
                  <a:pt x="158076" y="467423"/>
                </a:lnTo>
                <a:lnTo>
                  <a:pt x="176364" y="440309"/>
                </a:lnTo>
                <a:lnTo>
                  <a:pt x="203466" y="422021"/>
                </a:lnTo>
                <a:lnTo>
                  <a:pt x="236613" y="415302"/>
                </a:lnTo>
                <a:lnTo>
                  <a:pt x="275691" y="415302"/>
                </a:lnTo>
                <a:lnTo>
                  <a:pt x="308851" y="422021"/>
                </a:lnTo>
                <a:lnTo>
                  <a:pt x="335953" y="440309"/>
                </a:lnTo>
                <a:lnTo>
                  <a:pt x="354253" y="467423"/>
                </a:lnTo>
                <a:lnTo>
                  <a:pt x="360959" y="500570"/>
                </a:lnTo>
                <a:lnTo>
                  <a:pt x="360959" y="419646"/>
                </a:lnTo>
                <a:lnTo>
                  <a:pt x="355549" y="415302"/>
                </a:lnTo>
                <a:lnTo>
                  <a:pt x="332384" y="396722"/>
                </a:lnTo>
                <a:lnTo>
                  <a:pt x="292239" y="383387"/>
                </a:lnTo>
                <a:lnTo>
                  <a:pt x="292239" y="363702"/>
                </a:lnTo>
                <a:lnTo>
                  <a:pt x="332384" y="350380"/>
                </a:lnTo>
                <a:lnTo>
                  <a:pt x="355549" y="331787"/>
                </a:lnTo>
                <a:lnTo>
                  <a:pt x="364693" y="324459"/>
                </a:lnTo>
                <a:lnTo>
                  <a:pt x="386232" y="288861"/>
                </a:lnTo>
                <a:lnTo>
                  <a:pt x="394055" y="246519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61697" y="906115"/>
            <a:ext cx="103314" cy="10331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37172" y="662106"/>
            <a:ext cx="1198831" cy="4142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boticmarketer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linkedin.com/roboticmarketer" TargetMode="External"/><Relationship Id="rId4" Type="http://schemas.openxmlformats.org/officeDocument/2006/relationships/hyperlink" Target="https://twitter.com/roboticmarketer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5DD6D9E-613D-C5E9-F5CE-5234B676AFC6}"/>
              </a:ext>
            </a:extLst>
          </p:cNvPr>
          <p:cNvSpPr txBox="1"/>
          <p:nvPr/>
        </p:nvSpPr>
        <p:spPr>
          <a:xfrm>
            <a:off x="477111" y="1466587"/>
            <a:ext cx="3143250" cy="175689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6830" rIns="0" bIns="0" rtlCol="0">
            <a:spAutoFit/>
          </a:bodyPr>
          <a:lstStyle/>
          <a:p>
            <a:pPr marL="1038860">
              <a:lnSpc>
                <a:spcPct val="100000"/>
              </a:lnSpc>
              <a:spcBef>
                <a:spcPts val="290"/>
              </a:spcBef>
            </a:pPr>
            <a:r>
              <a:rPr sz="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sz="900" b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9CF0AE57-84D5-4A1F-372D-3D0561EF96E8}"/>
              </a:ext>
            </a:extLst>
          </p:cNvPr>
          <p:cNvSpPr txBox="1"/>
          <p:nvPr/>
        </p:nvSpPr>
        <p:spPr>
          <a:xfrm>
            <a:off x="534910" y="1982268"/>
            <a:ext cx="3143249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/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Robotic Marketer for Universities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provides institutions with an AI-driven marketing strategy platform that aligns recruitment, alumni engagement and program promotion goals. It accelerates student outreach, donor relations and branding through strategic, data-driven marketing campaigns. </a:t>
            </a:r>
            <a:r>
              <a:rPr lang="en-US" sz="9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strategies.</a:t>
            </a:r>
            <a:endParaRPr lang="en-HK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748B735C-5CCD-D838-4538-1EEE80DEB872}"/>
              </a:ext>
            </a:extLst>
          </p:cNvPr>
          <p:cNvSpPr txBox="1"/>
          <p:nvPr/>
        </p:nvSpPr>
        <p:spPr>
          <a:xfrm>
            <a:off x="2528287" y="669449"/>
            <a:ext cx="7613015" cy="4504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Robotic Marketer is</a:t>
            </a:r>
            <a:r>
              <a:rPr sz="9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a world-first,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AI-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powered</a:t>
            </a:r>
            <a:r>
              <a:rPr sz="9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automated marketing</a:t>
            </a:r>
            <a:r>
              <a:rPr sz="9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strategy technology firm</a:t>
            </a:r>
            <a:r>
              <a:rPr sz="9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that combines human</a:t>
            </a:r>
            <a:r>
              <a:rPr sz="9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input with</a:t>
            </a:r>
            <a:r>
              <a:rPr sz="9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big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data,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machine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learning and industry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best practice giving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companies a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faster,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smarter and more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intuitive way to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connect with more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customers,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generate</a:t>
            </a:r>
            <a:r>
              <a:rPr sz="9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leads</a:t>
            </a:r>
            <a:r>
              <a:rPr sz="9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9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accelerate</a:t>
            </a:r>
            <a:r>
              <a:rPr sz="9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  <a:r>
              <a:rPr sz="9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growth.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E6D5D8AA-55F7-2759-35C1-A8506AE9B780}"/>
              </a:ext>
            </a:extLst>
          </p:cNvPr>
          <p:cNvSpPr txBox="1"/>
          <p:nvPr/>
        </p:nvSpPr>
        <p:spPr>
          <a:xfrm>
            <a:off x="7137665" y="6654108"/>
            <a:ext cx="3195320" cy="176330"/>
          </a:xfrm>
          <a:prstGeom prst="rect">
            <a:avLst/>
          </a:prstGeom>
          <a:solidFill>
            <a:srgbClr val="9D9FA2"/>
          </a:solidFill>
        </p:spPr>
        <p:txBody>
          <a:bodyPr vert="horz" wrap="square" lIns="0" tIns="37465" rIns="0" bIns="0" rtlCol="0">
            <a:spAutoFit/>
          </a:bodyPr>
          <a:lstStyle/>
          <a:p>
            <a:pPr marL="1066800">
              <a:lnSpc>
                <a:spcPct val="100000"/>
              </a:lnSpc>
              <a:spcBef>
                <a:spcPts val="295"/>
              </a:spcBef>
            </a:pPr>
            <a:r>
              <a:rPr sz="900" b="1" dirty="0">
                <a:latin typeface="Arial" panose="020B0604020202020204" pitchFamily="34" charset="0"/>
                <a:cs typeface="Arial" panose="020B0604020202020204" pitchFamily="34" charset="0"/>
              </a:rPr>
              <a:t>Additional</a:t>
            </a:r>
            <a:r>
              <a:rPr sz="900" b="1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spc="-10" dirty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E4D3ABAF-59FD-3B5E-47F7-D266A29DE997}"/>
              </a:ext>
            </a:extLst>
          </p:cNvPr>
          <p:cNvSpPr txBox="1"/>
          <p:nvPr/>
        </p:nvSpPr>
        <p:spPr>
          <a:xfrm>
            <a:off x="7122597" y="6857188"/>
            <a:ext cx="2866409" cy="1008608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b="0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www.roboticmarketer.com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Telephone: +1-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404-626-8070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Twitter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https://twitter.com/roboticmarketer.com</a:t>
            </a:r>
            <a:r>
              <a:rPr lang="en-US" sz="9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LinkedIn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https://www.linkedin.com/roboticmarketer</a:t>
            </a:r>
            <a:r>
              <a:rPr lang="en-US" sz="9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2700">
              <a:spcBef>
                <a:spcPts val="484"/>
              </a:spcBef>
              <a:tabLst>
                <a:tab pos="82550" algn="l"/>
              </a:tabLst>
            </a:pPr>
            <a:endParaRPr lang="en-HK" sz="9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-69850">
              <a:lnSpc>
                <a:spcPct val="100000"/>
              </a:lnSpc>
              <a:spcBef>
                <a:spcPts val="385"/>
              </a:spcBef>
              <a:buChar char="•"/>
              <a:tabLst>
                <a:tab pos="82550" algn="l"/>
              </a:tabLst>
            </a:pP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ct 11">
            <a:extLst>
              <a:ext uri="{FF2B5EF4-FFF2-40B4-BE49-F238E27FC236}">
                <a16:creationId xmlns:a16="http://schemas.microsoft.com/office/drawing/2014/main" id="{62A60EDA-C324-27DF-0890-07C45F60E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13111"/>
              </p:ext>
            </p:extLst>
          </p:nvPr>
        </p:nvGraphicFramePr>
        <p:xfrm>
          <a:off x="7079725" y="3688589"/>
          <a:ext cx="3135301" cy="3148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35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4804">
                <a:tc>
                  <a:txBody>
                    <a:bodyPr/>
                    <a:lstStyle/>
                    <a:p>
                      <a:pPr marL="51943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lang="en-US" sz="1000" b="1" spc="-10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             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Indicative</a:t>
                      </a:r>
                      <a:r>
                        <a:rPr sz="1000" b="1" spc="65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Plan</a:t>
                      </a:r>
                      <a:r>
                        <a:rPr sz="1000" b="1" spc="65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Options</a:t>
                      </a:r>
                      <a:endParaRPr sz="1000" dirty="0">
                        <a:latin typeface="Source Sans 3 Black"/>
                        <a:cs typeface="Source Sans 3 Black"/>
                      </a:endParaRPr>
                    </a:p>
                  </a:txBody>
                  <a:tcPr marL="0" marR="0" marT="113030" marB="0">
                    <a:lnB w="6350">
                      <a:solidFill>
                        <a:srgbClr val="BCBEC0"/>
                      </a:solidFill>
                      <a:prstDash val="solid"/>
                    </a:lnB>
                    <a:solidFill>
                      <a:srgbClr val="ED1D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object 12">
            <a:extLst>
              <a:ext uri="{FF2B5EF4-FFF2-40B4-BE49-F238E27FC236}">
                <a16:creationId xmlns:a16="http://schemas.microsoft.com/office/drawing/2014/main" id="{068B877F-E479-0934-1205-A6F9BC905E84}"/>
              </a:ext>
            </a:extLst>
          </p:cNvPr>
          <p:cNvGrpSpPr/>
          <p:nvPr/>
        </p:nvGrpSpPr>
        <p:grpSpPr>
          <a:xfrm>
            <a:off x="467562" y="6583755"/>
            <a:ext cx="7621404" cy="465055"/>
            <a:chOff x="457200" y="5744950"/>
            <a:chExt cx="7621404" cy="465055"/>
          </a:xfrm>
        </p:grpSpPr>
        <p:sp>
          <p:nvSpPr>
            <p:cNvPr id="13" name="object 13">
              <a:extLst>
                <a:ext uri="{FF2B5EF4-FFF2-40B4-BE49-F238E27FC236}">
                  <a16:creationId xmlns:a16="http://schemas.microsoft.com/office/drawing/2014/main" id="{7505FFA8-62B5-D88E-1A64-216C6A8CADBF}"/>
                </a:ext>
              </a:extLst>
            </p:cNvPr>
            <p:cNvSpPr/>
            <p:nvPr/>
          </p:nvSpPr>
          <p:spPr>
            <a:xfrm>
              <a:off x="7149599" y="5744950"/>
              <a:ext cx="929005" cy="0"/>
            </a:xfrm>
            <a:custGeom>
              <a:avLst/>
              <a:gdLst/>
              <a:ahLst/>
              <a:cxnLst/>
              <a:rect l="l" t="t" r="r" b="b"/>
              <a:pathLst>
                <a:path w="929004">
                  <a:moveTo>
                    <a:pt x="0" y="0"/>
                  </a:moveTo>
                  <a:lnTo>
                    <a:pt x="928395" y="0"/>
                  </a:lnTo>
                </a:path>
              </a:pathLst>
            </a:custGeom>
            <a:ln w="3810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object 16">
              <a:extLst>
                <a:ext uri="{FF2B5EF4-FFF2-40B4-BE49-F238E27FC236}">
                  <a16:creationId xmlns:a16="http://schemas.microsoft.com/office/drawing/2014/main" id="{8935A89F-324F-7EB8-5557-B3381B86652D}"/>
                </a:ext>
              </a:extLst>
            </p:cNvPr>
            <p:cNvSpPr/>
            <p:nvPr/>
          </p:nvSpPr>
          <p:spPr>
            <a:xfrm>
              <a:off x="457200" y="6210005"/>
              <a:ext cx="6491605" cy="0"/>
            </a:xfrm>
            <a:custGeom>
              <a:avLst/>
              <a:gdLst/>
              <a:ahLst/>
              <a:cxnLst/>
              <a:rect l="l" t="t" r="r" b="b"/>
              <a:pathLst>
                <a:path w="6491605">
                  <a:moveTo>
                    <a:pt x="0" y="0"/>
                  </a:moveTo>
                  <a:lnTo>
                    <a:pt x="6490995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object 20">
            <a:extLst>
              <a:ext uri="{FF2B5EF4-FFF2-40B4-BE49-F238E27FC236}">
                <a16:creationId xmlns:a16="http://schemas.microsoft.com/office/drawing/2014/main" id="{2F9DFFAF-E5A8-AE5D-448D-1137B4F40081}"/>
              </a:ext>
            </a:extLst>
          </p:cNvPr>
          <p:cNvSpPr txBox="1"/>
          <p:nvPr/>
        </p:nvSpPr>
        <p:spPr>
          <a:xfrm>
            <a:off x="3805402" y="1503914"/>
            <a:ext cx="3143250" cy="175689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6830" rIns="0" bIns="0" rtlCol="0">
            <a:spAutoFit/>
          </a:bodyPr>
          <a:lstStyle/>
          <a:p>
            <a:pPr marL="916940">
              <a:lnSpc>
                <a:spcPct val="100000"/>
              </a:lnSpc>
              <a:spcBef>
                <a:spcPts val="290"/>
              </a:spcBef>
            </a:pPr>
            <a:r>
              <a:rPr lang="en-AU" sz="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Audience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21">
            <a:extLst>
              <a:ext uri="{FF2B5EF4-FFF2-40B4-BE49-F238E27FC236}">
                <a16:creationId xmlns:a16="http://schemas.microsoft.com/office/drawing/2014/main" id="{E11C034D-4EEF-E260-FF01-8815865ED895}"/>
              </a:ext>
            </a:extLst>
          </p:cNvPr>
          <p:cNvSpPr txBox="1"/>
          <p:nvPr/>
        </p:nvSpPr>
        <p:spPr>
          <a:xfrm>
            <a:off x="3805402" y="1680387"/>
            <a:ext cx="3053080" cy="21095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algn="l" rtl="0" fontAlgn="base">
              <a:buFont typeface="+mj-lt"/>
              <a:buAutoNum type="arabicPeriod"/>
            </a:pPr>
            <a:endParaRPr lang="en-US" sz="9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2">
            <a:extLst>
              <a:ext uri="{FF2B5EF4-FFF2-40B4-BE49-F238E27FC236}">
                <a16:creationId xmlns:a16="http://schemas.microsoft.com/office/drawing/2014/main" id="{337BB8B5-E3B1-7553-69A4-E0F1B88E7187}"/>
              </a:ext>
            </a:extLst>
          </p:cNvPr>
          <p:cNvSpPr txBox="1"/>
          <p:nvPr/>
        </p:nvSpPr>
        <p:spPr>
          <a:xfrm>
            <a:off x="516316" y="3087302"/>
            <a:ext cx="3143250" cy="146194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7620" rIns="0" bIns="0" rtlCol="0">
            <a:spAutoFit/>
          </a:bodyPr>
          <a:lstStyle/>
          <a:p>
            <a:pPr marL="974725">
              <a:lnSpc>
                <a:spcPct val="100000"/>
              </a:lnSpc>
              <a:spcBef>
                <a:spcPts val="60"/>
              </a:spcBef>
            </a:pPr>
            <a:r>
              <a:rPr sz="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sz="900" b="1" spc="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3">
            <a:extLst>
              <a:ext uri="{FF2B5EF4-FFF2-40B4-BE49-F238E27FC236}">
                <a16:creationId xmlns:a16="http://schemas.microsoft.com/office/drawing/2014/main" id="{C2FD0D9E-EEFF-4A41-893E-0272C600FC58}"/>
              </a:ext>
            </a:extLst>
          </p:cNvPr>
          <p:cNvSpPr txBox="1"/>
          <p:nvPr/>
        </p:nvSpPr>
        <p:spPr>
          <a:xfrm>
            <a:off x="547516" y="3400621"/>
            <a:ext cx="312973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Automated, tailored strategies for student recruitment and engagement.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Tools for creating a 12-month marketing calendar and campaign tactics.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AI-driven insights that reduce costs while improving campaign efficiency. </a:t>
            </a:r>
          </a:p>
        </p:txBody>
      </p:sp>
      <p:sp>
        <p:nvSpPr>
          <p:cNvPr id="22" name="object 24">
            <a:extLst>
              <a:ext uri="{FF2B5EF4-FFF2-40B4-BE49-F238E27FC236}">
                <a16:creationId xmlns:a16="http://schemas.microsoft.com/office/drawing/2014/main" id="{341F5C11-2BA7-4DF6-DB4F-C4F52BCF09FE}"/>
              </a:ext>
            </a:extLst>
          </p:cNvPr>
          <p:cNvSpPr txBox="1"/>
          <p:nvPr/>
        </p:nvSpPr>
        <p:spPr>
          <a:xfrm>
            <a:off x="3805555" y="2683979"/>
            <a:ext cx="3143250" cy="146194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7620" rIns="0" bIns="0" rtlCol="0">
            <a:spAutoFit/>
          </a:bodyPr>
          <a:lstStyle/>
          <a:p>
            <a:pPr marL="781050">
              <a:lnSpc>
                <a:spcPct val="100000"/>
              </a:lnSpc>
              <a:spcBef>
                <a:spcPts val="60"/>
              </a:spcBef>
            </a:pPr>
            <a:r>
              <a:rPr sz="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Competitive</a:t>
            </a:r>
            <a:r>
              <a:rPr sz="900" b="1" spc="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Differentiators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5">
            <a:extLst>
              <a:ext uri="{FF2B5EF4-FFF2-40B4-BE49-F238E27FC236}">
                <a16:creationId xmlns:a16="http://schemas.microsoft.com/office/drawing/2014/main" id="{9A5B8F0F-C8BA-C5F7-DD23-76BDFBBCB973}"/>
              </a:ext>
            </a:extLst>
          </p:cNvPr>
          <p:cNvSpPr txBox="1"/>
          <p:nvPr/>
        </p:nvSpPr>
        <p:spPr>
          <a:xfrm>
            <a:off x="3837964" y="2958606"/>
            <a:ext cx="3106235" cy="15363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Faster, Smarter, More Intuitive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 combines historical data, benchmarks and predictive analytics to create actionable plans.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Includes diverse engagement tactics like social media, digital advertising and on-campus event strategies.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9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Cost-Effective, Higher ROI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Enables universities to achieve more with limited budgets.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Optimizes campaigns for applications, donations and community outreach. </a:t>
            </a:r>
          </a:p>
          <a:p>
            <a:pPr algn="l" rtl="0" fontAlgn="base"/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</a:p>
        </p:txBody>
      </p:sp>
      <p:sp>
        <p:nvSpPr>
          <p:cNvPr id="24" name="object 26">
            <a:extLst>
              <a:ext uri="{FF2B5EF4-FFF2-40B4-BE49-F238E27FC236}">
                <a16:creationId xmlns:a16="http://schemas.microsoft.com/office/drawing/2014/main" id="{AF7D3508-A9D6-F53A-4AB1-9F495C4D0716}"/>
              </a:ext>
            </a:extLst>
          </p:cNvPr>
          <p:cNvSpPr txBox="1"/>
          <p:nvPr/>
        </p:nvSpPr>
        <p:spPr>
          <a:xfrm>
            <a:off x="528260" y="4502784"/>
            <a:ext cx="3143250" cy="171200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238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r>
              <a:rPr sz="900" b="1" spc="1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Gains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 27">
            <a:extLst>
              <a:ext uri="{FF2B5EF4-FFF2-40B4-BE49-F238E27FC236}">
                <a16:creationId xmlns:a16="http://schemas.microsoft.com/office/drawing/2014/main" id="{A9332785-315C-23BB-E270-09B79C76BB63}"/>
              </a:ext>
            </a:extLst>
          </p:cNvPr>
          <p:cNvSpPr txBox="1"/>
          <p:nvPr/>
        </p:nvSpPr>
        <p:spPr>
          <a:xfrm>
            <a:off x="543134" y="4766868"/>
            <a:ext cx="3195320" cy="1067600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algn="l" rtl="0" fontAlgn="base"/>
            <a:r>
              <a:rPr lang="en-AU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Improved recruitment pipelines through targeted campaigns. </a:t>
            </a:r>
          </a:p>
          <a:p>
            <a:pPr algn="l" rtl="0" fontAlgn="base"/>
            <a:r>
              <a:rPr lang="en-AU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2. Increased alumni donations via personalized engagement strategies. </a:t>
            </a:r>
          </a:p>
          <a:p>
            <a:pPr algn="l" rtl="0" fontAlgn="base"/>
            <a:r>
              <a:rPr lang="en-AU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Enhanced brand awareness and reputation through data-backed marketing efforts. </a:t>
            </a:r>
          </a:p>
          <a:p>
            <a:pPr algn="l" rtl="0" fontAlgn="base"/>
            <a:r>
              <a:rPr lang="en-AU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Optimized marketing ROI with clear, actionable insights. </a:t>
            </a:r>
          </a:p>
        </p:txBody>
      </p:sp>
      <p:sp>
        <p:nvSpPr>
          <p:cNvPr id="26" name="object 28">
            <a:extLst>
              <a:ext uri="{FF2B5EF4-FFF2-40B4-BE49-F238E27FC236}">
                <a16:creationId xmlns:a16="http://schemas.microsoft.com/office/drawing/2014/main" id="{B66EE89E-C26E-4DB2-DCFE-AB9FEC7057CC}"/>
              </a:ext>
            </a:extLst>
          </p:cNvPr>
          <p:cNvSpPr txBox="1"/>
          <p:nvPr/>
        </p:nvSpPr>
        <p:spPr>
          <a:xfrm>
            <a:off x="3835775" y="4494924"/>
            <a:ext cx="3143250" cy="171200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2384" rIns="0" bIns="0" rtlCol="0">
            <a:spAutoFit/>
          </a:bodyPr>
          <a:lstStyle/>
          <a:p>
            <a:pPr marL="915035">
              <a:lnSpc>
                <a:spcPct val="100000"/>
              </a:lnSpc>
              <a:spcBef>
                <a:spcPts val="254"/>
              </a:spcBef>
            </a:pPr>
            <a:r>
              <a:rPr sz="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</a:t>
            </a:r>
            <a:r>
              <a:rPr sz="900" b="1" spc="8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sz="900" b="1" spc="8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Points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9">
            <a:extLst>
              <a:ext uri="{FF2B5EF4-FFF2-40B4-BE49-F238E27FC236}">
                <a16:creationId xmlns:a16="http://schemas.microsoft.com/office/drawing/2014/main" id="{6BA84F3D-8AE8-8C1D-3901-9DC0405C2B52}"/>
              </a:ext>
            </a:extLst>
          </p:cNvPr>
          <p:cNvSpPr txBox="1"/>
          <p:nvPr/>
        </p:nvSpPr>
        <p:spPr>
          <a:xfrm>
            <a:off x="3775718" y="4739522"/>
            <a:ext cx="3304007" cy="1206099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algn="l" rtl="0" fontAlgn="base">
              <a:buFont typeface="+mj-lt"/>
              <a:buAutoNum type="arabicPeriod"/>
            </a:pP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Declining enrollment numbers due to competitive landscapes. </a:t>
            </a:r>
          </a:p>
          <a:p>
            <a:pPr algn="l" rtl="0" fontAlgn="base">
              <a:buFont typeface="+mj-lt"/>
              <a:buAutoNum type="arabicPeriod" startAt="2"/>
            </a:pP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Limited in-house marketing expertise or resources. </a:t>
            </a:r>
          </a:p>
          <a:p>
            <a:pPr algn="l" rtl="0" fontAlgn="base">
              <a:buFont typeface="+mj-lt"/>
              <a:buAutoNum type="arabicPeriod" startAt="3"/>
            </a:pP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Inefficient use of marketing budgets with little to no measurable outcomes. </a:t>
            </a:r>
          </a:p>
          <a:p>
            <a:pPr algn="l" rtl="0" fontAlgn="base">
              <a:buFont typeface="+mj-lt"/>
              <a:buAutoNum type="arabicPeriod" startAt="4"/>
            </a:pP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Difficulty engaging alumni and potential donors consistently. </a:t>
            </a:r>
          </a:p>
          <a:p>
            <a:pPr algn="l" rtl="0" fontAlgn="base">
              <a:buFont typeface="+mj-lt"/>
              <a:buAutoNum type="arabicPeriod" startAt="5"/>
            </a:pP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Lack of strategic planning for digital outreach and online events. </a:t>
            </a:r>
          </a:p>
          <a:p>
            <a:pPr algn="l" rtl="0" fontAlgn="base"/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28" name="object 30">
            <a:extLst>
              <a:ext uri="{FF2B5EF4-FFF2-40B4-BE49-F238E27FC236}">
                <a16:creationId xmlns:a16="http://schemas.microsoft.com/office/drawing/2014/main" id="{35D2841E-F04D-F831-B36E-8B61860C1358}"/>
              </a:ext>
            </a:extLst>
          </p:cNvPr>
          <p:cNvSpPr txBox="1"/>
          <p:nvPr/>
        </p:nvSpPr>
        <p:spPr>
          <a:xfrm>
            <a:off x="7114551" y="1501441"/>
            <a:ext cx="3081655" cy="163506"/>
          </a:xfrm>
          <a:prstGeom prst="rect">
            <a:avLst/>
          </a:prstGeom>
          <a:solidFill>
            <a:srgbClr val="9D9FA2"/>
          </a:solidFill>
        </p:spPr>
        <p:txBody>
          <a:bodyPr vert="horz" wrap="square" lIns="0" tIns="247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sz="900" b="1" dirty="0">
                <a:latin typeface="Arial" panose="020B0604020202020204" pitchFamily="34" charset="0"/>
                <a:cs typeface="Arial" panose="020B0604020202020204" pitchFamily="34" charset="0"/>
              </a:rPr>
              <a:t>FAQs</a:t>
            </a:r>
            <a:r>
              <a:rPr sz="900" b="1" spc="1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900" b="1" spc="1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spc="-10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31">
            <a:extLst>
              <a:ext uri="{FF2B5EF4-FFF2-40B4-BE49-F238E27FC236}">
                <a16:creationId xmlns:a16="http://schemas.microsoft.com/office/drawing/2014/main" id="{B1697F98-D723-6E84-B9E5-5426812E583B}"/>
              </a:ext>
            </a:extLst>
          </p:cNvPr>
          <p:cNvSpPr txBox="1"/>
          <p:nvPr/>
        </p:nvSpPr>
        <p:spPr>
          <a:xfrm>
            <a:off x="7114551" y="1737765"/>
            <a:ext cx="3211881" cy="196464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l" rtl="0" fontAlgn="base"/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Q. Why do universities need a marketing strategy?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</a:p>
          <a:p>
            <a:pPr algn="l" rtl="0" fontAlgn="base"/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 Institutions with a comprehensive strategy see better enrollment outcomes and stronger alumni engagement. </a:t>
            </a:r>
          </a:p>
          <a:p>
            <a:pPr algn="l" rtl="0" fontAlgn="base"/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Q. What does the strategy include?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</a:p>
          <a:p>
            <a:pPr algn="l" rtl="0" fontAlgn="base"/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 Competitor analysis, target audience insights, digital marketing tactics and a roadmap for consistent engagement. </a:t>
            </a:r>
          </a:p>
          <a:p>
            <a:pPr algn="l" rtl="0" fontAlgn="base"/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Q. How long does it take to create a strategy?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</a:p>
          <a:p>
            <a:pPr algn="l" rtl="0" fontAlgn="base"/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 Data input takes one hour; a collaborative workshop spans two hours, with a complete strategy delivered within five days. </a:t>
            </a:r>
          </a:p>
          <a:p>
            <a:pPr algn="l" rtl="0" fontAlgn="base"/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Q. How does Robotic Marketer work with limited resources?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</a:p>
          <a:p>
            <a:pPr algn="l" rtl="0" fontAlgn="base"/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 AI handles heavy-lifting tasks, while the platform's ease of use empowers small teams to execute professional-grade campaigns. </a:t>
            </a:r>
          </a:p>
        </p:txBody>
      </p:sp>
      <p:sp>
        <p:nvSpPr>
          <p:cNvPr id="31" name="object 17">
            <a:extLst>
              <a:ext uri="{FF2B5EF4-FFF2-40B4-BE49-F238E27FC236}">
                <a16:creationId xmlns:a16="http://schemas.microsoft.com/office/drawing/2014/main" id="{62D17C32-A12F-2E54-8DAE-47E6C130C4DA}"/>
              </a:ext>
            </a:extLst>
          </p:cNvPr>
          <p:cNvSpPr txBox="1"/>
          <p:nvPr/>
        </p:nvSpPr>
        <p:spPr>
          <a:xfrm>
            <a:off x="7103981" y="3875461"/>
            <a:ext cx="3229003" cy="125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 rtl="0" fontAlgn="base"/>
            <a:r>
              <a:rPr lang="en-AU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AU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Discovery Session</a:t>
            </a:r>
            <a:r>
              <a:rPr lang="en-AU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A one-hour consultation to align marketing goals with institutional priorities.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AU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Full Strategy Plan</a:t>
            </a:r>
            <a:r>
              <a:rPr lang="en-AU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Includes a 50-page marketing strategy document and a 12-month marketing calendar tailored to the university’s goals.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AU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Implementation Support</a:t>
            </a:r>
            <a:r>
              <a:rPr lang="en-AU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Optional add-on for ongoing guidance and execution. </a:t>
            </a:r>
          </a:p>
          <a:p>
            <a:endParaRPr lang="en-HK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AA73960-CBCF-215D-30C9-B109362672E6}"/>
              </a:ext>
            </a:extLst>
          </p:cNvPr>
          <p:cNvSpPr txBox="1"/>
          <p:nvPr/>
        </p:nvSpPr>
        <p:spPr>
          <a:xfrm>
            <a:off x="3767144" y="1725771"/>
            <a:ext cx="32118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buFont typeface="+mj-lt"/>
              <a:buAutoNum type="arabicPeriod"/>
            </a:pPr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Public Universities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  </a:t>
            </a:r>
          </a:p>
          <a:p>
            <a:pPr algn="l" rtl="0" fontAlgn="base">
              <a:buFont typeface="+mj-lt"/>
              <a:buAutoNum type="arabicPeriod"/>
            </a:pP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Presidents, Marketing and Admissions Directors, VP of Enrollment and Alumni Relations Officers. </a:t>
            </a:r>
          </a:p>
          <a:p>
            <a:pPr algn="l" rtl="0" fontAlgn="base">
              <a:buFont typeface="+mj-lt"/>
              <a:buAutoNum type="arabicPeriod" startAt="2"/>
            </a:pPr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HBCUs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</a:p>
          <a:p>
            <a:pPr algn="l" rtl="0" fontAlgn="base">
              <a:buFont typeface="+mj-lt"/>
              <a:buAutoNum type="arabicPeriod"/>
            </a:pP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Marketing Directors, Financial Aid Officers, Development/Advancement Officers and Deans. </a:t>
            </a:r>
          </a:p>
        </p:txBody>
      </p:sp>
      <p:sp>
        <p:nvSpPr>
          <p:cNvPr id="43" name="object 5">
            <a:extLst>
              <a:ext uri="{FF2B5EF4-FFF2-40B4-BE49-F238E27FC236}">
                <a16:creationId xmlns:a16="http://schemas.microsoft.com/office/drawing/2014/main" id="{AB14C376-37A9-6EAD-F029-7173F7CE76FE}"/>
              </a:ext>
            </a:extLst>
          </p:cNvPr>
          <p:cNvSpPr txBox="1"/>
          <p:nvPr/>
        </p:nvSpPr>
        <p:spPr>
          <a:xfrm>
            <a:off x="766671" y="6133668"/>
            <a:ext cx="128206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</a:t>
            </a:r>
            <a:r>
              <a:rPr sz="9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900" b="1" spc="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sz="900" b="1" spc="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5">
            <a:extLst>
              <a:ext uri="{FF2B5EF4-FFF2-40B4-BE49-F238E27FC236}">
                <a16:creationId xmlns:a16="http://schemas.microsoft.com/office/drawing/2014/main" id="{81321D19-5712-C0C8-831F-0586496831DA}"/>
              </a:ext>
            </a:extLst>
          </p:cNvPr>
          <p:cNvSpPr txBox="1"/>
          <p:nvPr/>
        </p:nvSpPr>
        <p:spPr>
          <a:xfrm>
            <a:off x="3892097" y="6099937"/>
            <a:ext cx="128206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en-US" sz="9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Accentuate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0E4752F-7F47-5E06-4A9C-00DE0D8E356E}"/>
              </a:ext>
            </a:extLst>
          </p:cNvPr>
          <p:cNvSpPr txBox="1"/>
          <p:nvPr/>
        </p:nvSpPr>
        <p:spPr>
          <a:xfrm>
            <a:off x="381745" y="6402180"/>
            <a:ext cx="20519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l" rtl="0" fontAlgn="base">
              <a:buFontTx/>
              <a:buChar char="-"/>
            </a:pPr>
            <a:r>
              <a:rPr lang="en-US" sz="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Understand Their Challenges</a:t>
            </a:r>
            <a:endParaRPr lang="en-US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 rtl="0" fontAlgn="base">
              <a:buFontTx/>
              <a:buChar char="-"/>
            </a:pPr>
            <a:r>
              <a:rPr lang="en-US" sz="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Proactively Position Solutions</a:t>
            </a:r>
          </a:p>
          <a:p>
            <a:pPr marL="171450" indent="-171450" algn="l" rtl="0" fontAlgn="base">
              <a:buFontTx/>
              <a:buChar char="-"/>
            </a:pPr>
            <a:r>
              <a:rPr lang="en-US" sz="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Simplify Communication</a:t>
            </a:r>
          </a:p>
          <a:p>
            <a:pPr algn="l" rtl="0" fontAlgn="base"/>
            <a:endParaRPr lang="en-AU" sz="9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B7C78E2-9445-8016-831E-3009A958808F}"/>
              </a:ext>
            </a:extLst>
          </p:cNvPr>
          <p:cNvSpPr txBox="1"/>
          <p:nvPr/>
        </p:nvSpPr>
        <p:spPr>
          <a:xfrm>
            <a:off x="3571068" y="6407436"/>
            <a:ext cx="53472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l" rtl="0" fontAlgn="base">
              <a:buFontTx/>
              <a:buChar char="-"/>
            </a:pPr>
            <a:r>
              <a:rPr lang="en-US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Importance of Strategic Planning</a:t>
            </a:r>
          </a:p>
          <a:p>
            <a:pPr marL="171450" indent="-171450" algn="l" rtl="0" fontAlgn="base">
              <a:buFontTx/>
              <a:buChar char="-"/>
            </a:pPr>
            <a:r>
              <a:rPr lang="en-US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AI- Powered Efficiency</a:t>
            </a:r>
            <a:endParaRPr lang="en-US" sz="900" b="1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0" name="object 11">
            <a:extLst>
              <a:ext uri="{FF2B5EF4-FFF2-40B4-BE49-F238E27FC236}">
                <a16:creationId xmlns:a16="http://schemas.microsoft.com/office/drawing/2014/main" id="{87179B16-AA2C-F331-E0C4-4A4C5BEBBA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517127"/>
              </p:ext>
            </p:extLst>
          </p:nvPr>
        </p:nvGraphicFramePr>
        <p:xfrm>
          <a:off x="7103981" y="5004336"/>
          <a:ext cx="3135301" cy="265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35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4947">
                <a:tc>
                  <a:txBody>
                    <a:bodyPr/>
                    <a:lstStyle/>
                    <a:p>
                      <a:pPr marL="51943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lang="en-US" sz="1000" b="1" spc="-10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              Use Cases</a:t>
                      </a:r>
                      <a:endParaRPr sz="1000" dirty="0">
                        <a:latin typeface="Source Sans 3 Black"/>
                        <a:cs typeface="Source Sans 3 Black"/>
                      </a:endParaRPr>
                    </a:p>
                  </a:txBody>
                  <a:tcPr marL="0" marR="0" marT="113030" marB="0">
                    <a:lnB w="6350">
                      <a:solidFill>
                        <a:srgbClr val="BCBEC0"/>
                      </a:solidFill>
                      <a:prstDash val="solid"/>
                    </a:lnB>
                    <a:solidFill>
                      <a:srgbClr val="ED1D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2" name="TextBox 51">
            <a:extLst>
              <a:ext uri="{FF2B5EF4-FFF2-40B4-BE49-F238E27FC236}">
                <a16:creationId xmlns:a16="http://schemas.microsoft.com/office/drawing/2014/main" id="{94C6C99F-66E0-900E-A8DE-012461A303D1}"/>
              </a:ext>
            </a:extLst>
          </p:cNvPr>
          <p:cNvSpPr txBox="1"/>
          <p:nvPr/>
        </p:nvSpPr>
        <p:spPr>
          <a:xfrm>
            <a:off x="7013658" y="5216651"/>
            <a:ext cx="3679742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buFont typeface="+mj-lt"/>
              <a:buAutoNum type="arabicPeriod"/>
            </a:pPr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Admissions Campaigns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</a:p>
          <a:p>
            <a:pPr algn="l" rtl="0" fontAlgn="base"/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Drive applications from underrepresented student demographics. </a:t>
            </a:r>
          </a:p>
          <a:p>
            <a:pPr algn="l" rtl="0" fontAlgn="base"/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Target prospective students through personalized digital campaigns. </a:t>
            </a:r>
          </a:p>
          <a:p>
            <a:pPr algn="l" rtl="0" fontAlgn="base">
              <a:buFont typeface="+mj-lt"/>
              <a:buAutoNum type="arabicPeriod" startAt="2"/>
            </a:pPr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Alumni Engagement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  <a:b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Automate donor outreach with tailored messaging for fundraising campaigns. </a:t>
            </a:r>
          </a:p>
          <a:p>
            <a:pPr algn="l" rtl="0" fontAlgn="base">
              <a:buFont typeface="+mj-lt"/>
              <a:buAutoNum type="arabicPeriod" startAt="3"/>
            </a:pPr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Program Promotion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</a:p>
          <a:p>
            <a:pPr algn="l" rtl="0" fontAlgn="base"/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Highlight flagship programs (e.g., STEM, arts) to attract high-quality candidates. </a:t>
            </a:r>
          </a:p>
          <a:p>
            <a:pPr algn="l"/>
            <a:endParaRPr lang="en-HK" sz="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490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Words>614</Words>
  <Application>Microsoft Macintosh PowerPoint</Application>
  <PresentationFormat>Custom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Source Sans 3 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Ratan Priya Bharati</cp:lastModifiedBy>
  <cp:revision>16</cp:revision>
  <dcterms:created xsi:type="dcterms:W3CDTF">2025-01-09T00:17:16Z</dcterms:created>
  <dcterms:modified xsi:type="dcterms:W3CDTF">2025-01-10T04:07:59Z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2021-08-05T00:00:00Z</vt:filetime>
  </property>
  <property fmtid="{D5CDD505-2E9C-101B-9397-08002B2CF9AE}" pid="3" name="Creator">
    <vt:lpwstr>Adobe InDesign 16.0 (Macintosh)</vt:lpwstr>
  </property>
  <property fmtid="{D5CDD505-2E9C-101B-9397-08002B2CF9AE}" pid="4" name="LastSaved">
    <vt:filetime>2025-01-09T00:00:00Z</vt:filetime>
  </property>
  <property fmtid="{D5CDD505-2E9C-101B-9397-08002B2CF9AE}" pid="5" name="Producer">
    <vt:lpwstr>Adobe PDF Library 15.0</vt:lpwstr>
  </property>
</Properties>
</file>