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4"/>
    <p:restoredTop sz="94541"/>
  </p:normalViewPr>
  <p:slideViewPr>
    <p:cSldViewPr>
      <p:cViewPr>
        <p:scale>
          <a:sx n="97" d="100"/>
          <a:sy n="97" d="100"/>
        </p:scale>
        <p:origin x="1544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6915" y="1379265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Solution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Overview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915" y="1705276"/>
            <a:ext cx="3143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Robotic Marketer for SMBs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offers an AI-powered marketing strategy platform designed to address the unique needs of small to medium-sized businesses. It enables SMBs to streamline marketing efforts, increase lead generation and improve brand visibility through data-driven, easy-to-implement strategies.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6151" y="405132"/>
            <a:ext cx="761301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Robotic Marketer 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 world-first, </a:t>
            </a:r>
            <a:r>
              <a:rPr sz="1000" spc="-10" dirty="0">
                <a:latin typeface="Arial"/>
                <a:cs typeface="Arial"/>
              </a:rPr>
              <a:t>AI-</a:t>
            </a:r>
            <a:r>
              <a:rPr sz="1000" dirty="0">
                <a:latin typeface="Arial"/>
                <a:cs typeface="Arial"/>
              </a:rPr>
              <a:t>powered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automated marketing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strategy technology firm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 combines human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input 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big </a:t>
            </a:r>
            <a:r>
              <a:rPr sz="1000" spc="-10" dirty="0">
                <a:latin typeface="Arial"/>
                <a:cs typeface="Arial"/>
              </a:rPr>
              <a:t>data, </a:t>
            </a:r>
            <a:r>
              <a:rPr sz="1000" dirty="0">
                <a:latin typeface="Arial"/>
                <a:cs typeface="Arial"/>
              </a:rPr>
              <a:t>machine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learning and industry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best practice giving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 a </a:t>
            </a:r>
            <a:r>
              <a:rPr sz="1000" spc="-10" dirty="0">
                <a:latin typeface="Arial"/>
                <a:cs typeface="Arial"/>
              </a:rPr>
              <a:t>faster,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smarter and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intuitive way 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connect with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customers, </a:t>
            </a:r>
            <a:r>
              <a:rPr sz="1000" dirty="0">
                <a:latin typeface="Arial"/>
                <a:cs typeface="Arial"/>
              </a:rPr>
              <a:t>generate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accelerate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business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growth.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978" y="6014775"/>
            <a:ext cx="1282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Engagement</a:t>
            </a:r>
            <a:r>
              <a:rPr sz="1000" b="1" spc="7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: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How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978" y="6246807"/>
            <a:ext cx="2846070" cy="69788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4780" indent="-132080">
              <a:lnSpc>
                <a:spcPct val="150000"/>
              </a:lnSpc>
              <a:spcBef>
                <a:spcPts val="5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lang="en-HK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Proactively</a:t>
            </a:r>
            <a:r>
              <a:rPr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osition Solutions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r>
              <a:rPr lang="en-US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1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0" y="6017709"/>
            <a:ext cx="669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Accentuate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2547" y="6350017"/>
            <a:ext cx="2857500" cy="58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indent="-132715">
              <a:spcBef>
                <a:spcPts val="1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Simplicity and Accessibility</a:t>
            </a:r>
            <a:endParaRPr lang="en-HK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AI-Driven Precision</a:t>
            </a: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Cost-Effectiveness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01395" y="5984481"/>
            <a:ext cx="3195320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Source Sans 3 Black"/>
                <a:cs typeface="Source Sans 3 Black"/>
              </a:rPr>
              <a:t>Additional</a:t>
            </a:r>
            <a:r>
              <a:rPr sz="900" b="1" spc="20" dirty="0">
                <a:latin typeface="Source Sans 3 Black"/>
                <a:cs typeface="Source Sans 3 Black"/>
              </a:rPr>
              <a:t> </a:t>
            </a:r>
            <a:r>
              <a:rPr sz="900" b="1" spc="-10" dirty="0">
                <a:latin typeface="Source Sans 3 Black"/>
                <a:cs typeface="Source Sans 3 Black"/>
              </a:rPr>
              <a:t>Resources</a:t>
            </a:r>
            <a:endParaRPr sz="900">
              <a:latin typeface="Source Sans 3 Black"/>
              <a:cs typeface="Source Sans 3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0940" y="6218370"/>
            <a:ext cx="3034427" cy="88293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550" indent="-69850">
              <a:spcBef>
                <a:spcPts val="484"/>
              </a:spcBef>
              <a:buFontTx/>
              <a:buChar char="•"/>
              <a:tabLst>
                <a:tab pos="82550" algn="l"/>
              </a:tabLst>
            </a:pPr>
            <a:r>
              <a:rPr lang="en-HK" sz="8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HK" sz="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https://www.roboticmarketer.com/oracle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5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90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https://twitter.com/roboticmarketer.com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https://www.linkedin.com/roboticmarketer</a:t>
            </a: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517031"/>
              </p:ext>
            </p:extLst>
          </p:nvPr>
        </p:nvGraphicFramePr>
        <p:xfrm>
          <a:off x="7149604" y="3960699"/>
          <a:ext cx="308101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1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457200" y="5793936"/>
            <a:ext cx="9773920" cy="470534"/>
            <a:chOff x="457200" y="5743045"/>
            <a:chExt cx="9773920" cy="470534"/>
          </a:xfrm>
        </p:grpSpPr>
        <p:sp>
          <p:nvSpPr>
            <p:cNvPr id="13" name="object 13"/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77999" y="5744950"/>
              <a:ext cx="1260475" cy="0"/>
            </a:xfrm>
            <a:custGeom>
              <a:avLst/>
              <a:gdLst/>
              <a:ahLst/>
              <a:cxnLst/>
              <a:rect l="l" t="t" r="r" b="b"/>
              <a:pathLst>
                <a:path w="1260475">
                  <a:moveTo>
                    <a:pt x="0" y="0"/>
                  </a:moveTo>
                  <a:lnTo>
                    <a:pt x="126000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37999" y="5744950"/>
              <a:ext cx="892810" cy="0"/>
            </a:xfrm>
            <a:custGeom>
              <a:avLst/>
              <a:gdLst/>
              <a:ahLst/>
              <a:cxnLst/>
              <a:rect l="l" t="t" r="r" b="b"/>
              <a:pathLst>
                <a:path w="892809">
                  <a:moveTo>
                    <a:pt x="0" y="0"/>
                  </a:moveTo>
                  <a:lnTo>
                    <a:pt x="892797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49599" y="4456390"/>
            <a:ext cx="78790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Comprehensive Marketing Strategy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05117" y="1379265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Requirements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Meet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05402" y="1659261"/>
            <a:ext cx="3053080" cy="94448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0170" indent="-77470">
              <a:lnSpc>
                <a:spcPct val="100000"/>
              </a:lnSpc>
              <a:spcBef>
                <a:spcPts val="5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Reputable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Committed,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attentive,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Transparant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coverage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business/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7200" y="2742744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Key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Target</a:t>
            </a:r>
            <a:r>
              <a:rPr sz="1000" b="1" spc="2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Audience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6005" y="3076216"/>
            <a:ext cx="31502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Small to Medium-Sized Businesses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Retailers, service providers, local businesses and online entrepreneurs.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Decision Makers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Business Owners, General Managers, Marketing Coordinators and Sales Managers.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5402" y="2742744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Competitive</a:t>
            </a:r>
            <a:r>
              <a:rPr sz="1000" b="1" spc="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Differentiators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12600" y="3075222"/>
            <a:ext cx="316865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All-in-One Marketing Solution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Provides strategy creation, campaign management and analytics in a single platform.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Affordable Professional-Grade Tools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Brings enterprise-level capabilities to SMBs at a fraction of the cost.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Ease of Use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User-friendly interface designed for non-experts.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200" y="4132842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</a:t>
            </a:r>
            <a:r>
              <a:rPr sz="1000" b="1" spc="11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Gains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6005" y="4398788"/>
            <a:ext cx="3195320" cy="89832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lead generation through targeted, data-driven campaigns.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online presence and brand visibility.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Optimized marketing budgets with measurable ROI.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Confidence in executing marketing strategies independently.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05402" y="4132842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Customers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Pain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Points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2600" y="4398788"/>
            <a:ext cx="3143250" cy="135998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time or expertise to create and execute effective marketing campaigns.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Limited budgets preventing investment in high-quality marketing tools or agencies.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Difficulty identifying and reaching the right audience.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visibility into which marketing efforts are working and which are not.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 in standing out from larger competitors with bigger budgets.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3320" y="1379265"/>
            <a:ext cx="3081655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000" b="1" dirty="0">
                <a:latin typeface="Source Sans 3 Black"/>
                <a:cs typeface="Source Sans 3 Black"/>
              </a:rPr>
              <a:t>FAQs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dirty="0">
                <a:latin typeface="Source Sans 3 Black"/>
                <a:cs typeface="Source Sans 3 Black"/>
              </a:rPr>
              <a:t>/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spc="-10" dirty="0">
                <a:latin typeface="Source Sans 3 Black"/>
                <a:cs typeface="Source Sans 3 Black"/>
              </a:rPr>
              <a:t>Answers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53890" y="1681959"/>
            <a:ext cx="3108104" cy="211852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Why do SMBs need a marketing strategy?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A clear strategy ensures marketing efforts are focused, cost-effective and designed to achieve specific business goals.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Can this work for small teams or solo entrepreneurs?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Absolutely. Robotic Marketer is designed to be intuitive and efficient, allowing even single-person teams to execute professional-grade marketing.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How does it fit into tight budgets?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The platform is priced to be affordable for SMBs, delivering maximum ROI with minimal investment.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What if I have no marketing experience?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Robotic Marketer provides step-by-step guidance and pre-built templates, making it easy for anyone to create and execute campaigns.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29525FF0-BBD9-38C8-72EE-1C1AE7F1EB4C}"/>
              </a:ext>
            </a:extLst>
          </p:cNvPr>
          <p:cNvSpPr txBox="1"/>
          <p:nvPr/>
        </p:nvSpPr>
        <p:spPr>
          <a:xfrm>
            <a:off x="8077999" y="4515490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50-page plan tailored to the SMB’s specific goals and market.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0C5BD256-0FB2-1635-4F2A-62264431200D}"/>
              </a:ext>
            </a:extLst>
          </p:cNvPr>
          <p:cNvSpPr txBox="1"/>
          <p:nvPr/>
        </p:nvSpPr>
        <p:spPr>
          <a:xfrm>
            <a:off x="7149599" y="4923085"/>
            <a:ext cx="9290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Do-It-Yourself Campaigns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78D72220-F0E2-5B34-44B9-B9F765C3EFD0}"/>
              </a:ext>
            </a:extLst>
          </p:cNvPr>
          <p:cNvSpPr txBox="1"/>
          <p:nvPr/>
        </p:nvSpPr>
        <p:spPr>
          <a:xfrm>
            <a:off x="8077999" y="4884360"/>
            <a:ext cx="21526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Pre-built templates and a user-friendly dashboard for quick, effective campaign execution.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72B60726-4E77-D35E-26D6-796E3641E083}"/>
              </a:ext>
            </a:extLst>
          </p:cNvPr>
          <p:cNvSpPr txBox="1"/>
          <p:nvPr/>
        </p:nvSpPr>
        <p:spPr>
          <a:xfrm>
            <a:off x="7149599" y="5289499"/>
            <a:ext cx="78790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Growth Enablement Tools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7AF08EEB-5CAD-ABC2-A24F-F4860257CF3A}"/>
              </a:ext>
            </a:extLst>
          </p:cNvPr>
          <p:cNvSpPr txBox="1"/>
          <p:nvPr/>
        </p:nvSpPr>
        <p:spPr>
          <a:xfrm>
            <a:off x="8069945" y="5351055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Insights and strategies to attract more customers and increase revenue.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542</Words>
  <Application>Microsoft Macintosh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Source Sans 3 Black</vt:lpstr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 Man Wong</cp:lastModifiedBy>
  <cp:revision>15</cp:revision>
  <dcterms:created xsi:type="dcterms:W3CDTF">2025-01-09T00:17:16Z</dcterms:created>
  <dcterms:modified xsi:type="dcterms:W3CDTF">2025-01-09T04:49:32Z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