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4"/>
    <p:restoredTop sz="94541"/>
  </p:normalViewPr>
  <p:slideViewPr>
    <p:cSldViewPr>
      <p:cViewPr varScale="1">
        <p:scale>
          <a:sx n="93" d="100"/>
          <a:sy n="93" d="100"/>
        </p:scale>
        <p:origin x="168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195430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Solution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Overview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0354" y="1525307"/>
            <a:ext cx="3143249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9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Robotic Marketer for Not-for-Profits</a:t>
            </a: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provides an AI-powered marketing strategy platform designed to help not-for-profits maximize their outreach, increase donor contributions and engage volunteers effectively. The platform empowers organizations with limited resources to create professional, data-driven marketing strategies that amplify their mission and achieve measurable impact.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6151" y="405132"/>
            <a:ext cx="761301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Robotic Marketer 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 world-first, </a:t>
            </a:r>
            <a:r>
              <a:rPr sz="1000" spc="-10" dirty="0">
                <a:latin typeface="Arial"/>
                <a:cs typeface="Arial"/>
              </a:rPr>
              <a:t>AI-</a:t>
            </a:r>
            <a:r>
              <a:rPr sz="1000" dirty="0">
                <a:latin typeface="Arial"/>
                <a:cs typeface="Arial"/>
              </a:rPr>
              <a:t>powered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automated marketing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strategy technology firm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 combines human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input 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big </a:t>
            </a:r>
            <a:r>
              <a:rPr sz="1000" spc="-10" dirty="0">
                <a:latin typeface="Arial"/>
                <a:cs typeface="Arial"/>
              </a:rPr>
              <a:t>data, </a:t>
            </a:r>
            <a:r>
              <a:rPr sz="1000" dirty="0">
                <a:latin typeface="Arial"/>
                <a:cs typeface="Arial"/>
              </a:rPr>
              <a:t>machine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learning and industry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best practice giving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 a </a:t>
            </a:r>
            <a:r>
              <a:rPr sz="1000" spc="-10" dirty="0">
                <a:latin typeface="Arial"/>
                <a:cs typeface="Arial"/>
              </a:rPr>
              <a:t>faster,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smarter and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intuitive way 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connect with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customers, </a:t>
            </a:r>
            <a:r>
              <a:rPr sz="1000" dirty="0">
                <a:latin typeface="Arial"/>
                <a:cs typeface="Arial"/>
              </a:rPr>
              <a:t>generate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accelerate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business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growth.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978" y="6014775"/>
            <a:ext cx="1282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Engagement</a:t>
            </a:r>
            <a:r>
              <a:rPr sz="1000" b="1" spc="7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: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How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978" y="6246807"/>
            <a:ext cx="2846070" cy="76424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4780" indent="-132080">
              <a:lnSpc>
                <a:spcPct val="150000"/>
              </a:lnSpc>
              <a:spcBef>
                <a:spcPts val="5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lang="en-HK" sz="9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HK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Proactively</a:t>
            </a:r>
            <a:r>
              <a:rPr sz="9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osition Solutions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r>
              <a:rPr lang="en-US" sz="9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900" spc="-1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0" y="6017709"/>
            <a:ext cx="669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Accentuate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2547" y="6350017"/>
            <a:ext cx="2857500" cy="6335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indent="-132715">
              <a:spcBef>
                <a:spcPts val="1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9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Mission-Centric Marketing</a:t>
            </a:r>
            <a:endParaRPr lang="en-HK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9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AI-Powered Precision</a:t>
            </a: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Cost-Effectiveness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01395" y="5984481"/>
            <a:ext cx="3195320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Source Sans 3 Black"/>
                <a:cs typeface="Source Sans 3 Black"/>
              </a:rPr>
              <a:t>Additional</a:t>
            </a:r>
            <a:r>
              <a:rPr sz="900" b="1" spc="20" dirty="0">
                <a:latin typeface="Source Sans 3 Black"/>
                <a:cs typeface="Source Sans 3 Black"/>
              </a:rPr>
              <a:t> </a:t>
            </a:r>
            <a:r>
              <a:rPr sz="900" b="1" spc="-10" dirty="0">
                <a:latin typeface="Source Sans 3 Black"/>
                <a:cs typeface="Source Sans 3 Black"/>
              </a:rPr>
              <a:t>Resources</a:t>
            </a:r>
            <a:endParaRPr sz="900">
              <a:latin typeface="Source Sans 3 Black"/>
              <a:cs typeface="Source Sans 3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0940" y="6218370"/>
            <a:ext cx="3034427" cy="95987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550" indent="-69850">
              <a:spcBef>
                <a:spcPts val="484"/>
              </a:spcBef>
              <a:buFontTx/>
              <a:buChar char="•"/>
              <a:tabLst>
                <a:tab pos="82550" algn="l"/>
              </a:tabLst>
            </a:pPr>
            <a:r>
              <a:rPr lang="en-HK" sz="9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HK" sz="9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9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https://www.roboticmarketer.com/oracle</a:t>
            </a:r>
            <a:endParaRPr lang="en-HK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9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5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sz="9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r>
              <a:rPr sz="9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  <a:r>
              <a:rPr sz="9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90"/>
              </a:spcBef>
              <a:buChar char="•"/>
              <a:tabLst>
                <a:tab pos="8255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https://twitter.com/roboticmarketer.com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HK" sz="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https://www.linkedin.com/roboticmarketer</a:t>
            </a: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48454"/>
              </p:ext>
            </p:extLst>
          </p:nvPr>
        </p:nvGraphicFramePr>
        <p:xfrm>
          <a:off x="7149604" y="4236793"/>
          <a:ext cx="308101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1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457200" y="5793936"/>
            <a:ext cx="9773920" cy="470534"/>
            <a:chOff x="457200" y="5743045"/>
            <a:chExt cx="9773920" cy="470534"/>
          </a:xfrm>
        </p:grpSpPr>
        <p:sp>
          <p:nvSpPr>
            <p:cNvPr id="13" name="object 13"/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77999" y="5744950"/>
              <a:ext cx="1260475" cy="0"/>
            </a:xfrm>
            <a:custGeom>
              <a:avLst/>
              <a:gdLst/>
              <a:ahLst/>
              <a:cxnLst/>
              <a:rect l="l" t="t" r="r" b="b"/>
              <a:pathLst>
                <a:path w="1260475">
                  <a:moveTo>
                    <a:pt x="0" y="0"/>
                  </a:moveTo>
                  <a:lnTo>
                    <a:pt x="126000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37999" y="5744950"/>
              <a:ext cx="892810" cy="0"/>
            </a:xfrm>
            <a:custGeom>
              <a:avLst/>
              <a:gdLst/>
              <a:ahLst/>
              <a:cxnLst/>
              <a:rect l="l" t="t" r="r" b="b"/>
              <a:pathLst>
                <a:path w="892809">
                  <a:moveTo>
                    <a:pt x="0" y="0"/>
                  </a:moveTo>
                  <a:lnTo>
                    <a:pt x="892797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49599" y="4748955"/>
            <a:ext cx="92900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Comprehensive Marketing Strategy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05402" y="1195430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Requirements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Meet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05402" y="1448213"/>
            <a:ext cx="3053080" cy="1021433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0170" indent="-77470">
              <a:lnSpc>
                <a:spcPct val="100000"/>
              </a:lnSpc>
              <a:spcBef>
                <a:spcPts val="565"/>
              </a:spcBef>
              <a:buChar char="•"/>
              <a:tabLst>
                <a:tab pos="9017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Reputable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9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9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Committed,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attentive,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Transparant</a:t>
            </a:r>
            <a:r>
              <a:rPr sz="9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9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coverage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9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9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business/</a:t>
            </a:r>
            <a:r>
              <a:rPr sz="9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7200" y="2546402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Key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Target</a:t>
            </a:r>
            <a:r>
              <a:rPr sz="1000" b="1" spc="2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Audience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0720" y="2854187"/>
            <a:ext cx="3150235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9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Not-for-Profit Organizations</a:t>
            </a: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Charities, community service groups, advocacy organizations and NGOs.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Decision Makers</a:t>
            </a: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Executive Directors, Development Officers, Marketing Coordinators and Fundraising Managers.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5402" y="2546402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Competitive</a:t>
            </a:r>
            <a:r>
              <a:rPr sz="1000" b="1" spc="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Differentiators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12600" y="2860982"/>
            <a:ext cx="3168650" cy="1320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Tailored Strategies for Nonprofits</a:t>
            </a: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Aligns marketing plans with organizational missions and goals, from fundraising to community engagement.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Cost-Effective Solutions</a:t>
            </a: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Provides professional-grade marketing tools without the need for large budgets or in-house expertise.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Simplified Execution</a:t>
            </a: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Offers step-by-step guidance and pre-built templates, enabling small teams to run effective campaigns.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200" y="423199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</a:t>
            </a:r>
            <a:r>
              <a:rPr sz="1000" b="1" spc="11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Gains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6005" y="4419244"/>
            <a:ext cx="3195320" cy="123687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donor contributions through targeted, personalized campaigns.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Enhanced volunteer recruitment and engagement via tailored outreach.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Greater community awareness and support for their cause.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Optimized marketing ROI with measurable results.</a:t>
            </a:r>
            <a:endParaRPr lang="en-HK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05402" y="423199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Customers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Pain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Points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2600" y="4419244"/>
            <a:ext cx="3143250" cy="142923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Limited budgets and resources to execute effective campaigns.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Difficulty attracting new donors and volunteers while retaining existing ones.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 in raising awareness and promoting events or initiatives.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expertise to create professional, impactful marketing strategies.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Inability to measure the success of campaigns and justify marketing expenses.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3605" y="1195430"/>
            <a:ext cx="3081655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000" b="1" dirty="0">
                <a:latin typeface="Source Sans 3 Black"/>
                <a:cs typeface="Source Sans 3 Black"/>
              </a:rPr>
              <a:t>FAQs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dirty="0">
                <a:latin typeface="Source Sans 3 Black"/>
                <a:cs typeface="Source Sans 3 Black"/>
              </a:rPr>
              <a:t>/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spc="-10" dirty="0">
                <a:latin typeface="Source Sans 3 Black"/>
                <a:cs typeface="Source Sans 3 Black"/>
              </a:rPr>
              <a:t>Answers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54175" y="1498124"/>
            <a:ext cx="3108104" cy="238013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Why do not-for-profits need a marketing strategy?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A clear, targeted strategy ensures that outreach efforts are impactful, cost-effective and aligned with organizational goals.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How does Robotic Marketer address budget constraints?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The platform automates strategy creation and campaign management, reducing costs while delivering measurable results.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Can this work for small teams or volunteer-run organizations?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Yes, Robotic Marketer is designed to be intuitive and efficient, enabling small teams to execute professional-grade marketing campaigns.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How does it support fundraising campaigns?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8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The platform helps craft personalized donor outreach and provides analytics to measure the success of fundraising efforts.</a:t>
            </a:r>
            <a:endParaRPr lang="en-HK" sz="8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29525FF0-BBD9-38C8-72EE-1C1AE7F1EB4C}"/>
              </a:ext>
            </a:extLst>
          </p:cNvPr>
          <p:cNvSpPr txBox="1"/>
          <p:nvPr/>
        </p:nvSpPr>
        <p:spPr>
          <a:xfrm>
            <a:off x="8077999" y="4748955"/>
            <a:ext cx="215262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50-page plan that includes donor segmentation, event promotion and a 12-month campaign roadmap.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0C5BD256-0FB2-1635-4F2A-62264431200D}"/>
              </a:ext>
            </a:extLst>
          </p:cNvPr>
          <p:cNvSpPr txBox="1"/>
          <p:nvPr/>
        </p:nvSpPr>
        <p:spPr>
          <a:xfrm>
            <a:off x="7149599" y="5076826"/>
            <a:ext cx="864101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Fundraising Campaign Tools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78D72220-F0E2-5B34-44B9-B9F765C3EFD0}"/>
              </a:ext>
            </a:extLst>
          </p:cNvPr>
          <p:cNvSpPr txBox="1"/>
          <p:nvPr/>
        </p:nvSpPr>
        <p:spPr>
          <a:xfrm>
            <a:off x="8077999" y="5076825"/>
            <a:ext cx="215262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Templates and insights for creating effective donation appeals and engagement campaigns.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72B60726-4E77-D35E-26D6-796E3641E083}"/>
              </a:ext>
            </a:extLst>
          </p:cNvPr>
          <p:cNvSpPr txBox="1"/>
          <p:nvPr/>
        </p:nvSpPr>
        <p:spPr>
          <a:xfrm>
            <a:off x="7149599" y="5408801"/>
            <a:ext cx="92900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Engagement Insights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7AF08EEB-5CAD-ABC2-A24F-F4860257CF3A}"/>
              </a:ext>
            </a:extLst>
          </p:cNvPr>
          <p:cNvSpPr txBox="1"/>
          <p:nvPr/>
        </p:nvSpPr>
        <p:spPr>
          <a:xfrm>
            <a:off x="8069945" y="5417644"/>
            <a:ext cx="215262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65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Strategies to enhance visibility and support within target communities.</a:t>
            </a:r>
            <a:endParaRPr lang="en-HK" sz="6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557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Source Sans 3 Black</vt:lpstr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 Man Wong</cp:lastModifiedBy>
  <cp:revision>14</cp:revision>
  <dcterms:created xsi:type="dcterms:W3CDTF">2025-01-09T00:17:16Z</dcterms:created>
  <dcterms:modified xsi:type="dcterms:W3CDTF">2025-01-09T04:46:07Z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