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34"/>
    <p:restoredTop sz="94541"/>
  </p:normalViewPr>
  <p:slideViewPr>
    <p:cSldViewPr>
      <p:cViewPr varScale="1">
        <p:scale>
          <a:sx n="93" d="100"/>
          <a:sy n="93" d="100"/>
        </p:scale>
        <p:origin x="1680" y="20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9525" y="0"/>
            <a:ext cx="10672940" cy="7560005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457200" y="5976010"/>
            <a:ext cx="6491605" cy="1127125"/>
          </a:xfrm>
          <a:custGeom>
            <a:avLst/>
            <a:gdLst/>
            <a:ahLst/>
            <a:cxnLst/>
            <a:rect l="l" t="t" r="r" b="b"/>
            <a:pathLst>
              <a:path w="6491605" h="1127125">
                <a:moveTo>
                  <a:pt x="6490995" y="0"/>
                </a:moveTo>
                <a:lnTo>
                  <a:pt x="0" y="0"/>
                </a:lnTo>
                <a:lnTo>
                  <a:pt x="0" y="1126794"/>
                </a:lnTo>
                <a:lnTo>
                  <a:pt x="6490995" y="1126794"/>
                </a:lnTo>
                <a:lnTo>
                  <a:pt x="6490995" y="0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531900" y="656591"/>
            <a:ext cx="126187" cy="79641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457187" y="457199"/>
            <a:ext cx="394335" cy="619125"/>
          </a:xfrm>
          <a:custGeom>
            <a:avLst/>
            <a:gdLst/>
            <a:ahLst/>
            <a:cxnLst/>
            <a:rect l="l" t="t" r="r" b="b"/>
            <a:pathLst>
              <a:path w="394334" h="619125">
                <a:moveTo>
                  <a:pt x="317334" y="262483"/>
                </a:moveTo>
                <a:lnTo>
                  <a:pt x="313766" y="244817"/>
                </a:lnTo>
                <a:lnTo>
                  <a:pt x="304025" y="230365"/>
                </a:lnTo>
                <a:lnTo>
                  <a:pt x="289572" y="220624"/>
                </a:lnTo>
                <a:lnTo>
                  <a:pt x="271907" y="217043"/>
                </a:lnTo>
                <a:lnTo>
                  <a:pt x="254241" y="220624"/>
                </a:lnTo>
                <a:lnTo>
                  <a:pt x="239788" y="230365"/>
                </a:lnTo>
                <a:lnTo>
                  <a:pt x="230047" y="244817"/>
                </a:lnTo>
                <a:lnTo>
                  <a:pt x="226466" y="262483"/>
                </a:lnTo>
                <a:lnTo>
                  <a:pt x="226466" y="271627"/>
                </a:lnTo>
                <a:lnTo>
                  <a:pt x="233870" y="279031"/>
                </a:lnTo>
                <a:lnTo>
                  <a:pt x="252158" y="279031"/>
                </a:lnTo>
                <a:lnTo>
                  <a:pt x="259562" y="271627"/>
                </a:lnTo>
                <a:lnTo>
                  <a:pt x="259562" y="255676"/>
                </a:lnTo>
                <a:lnTo>
                  <a:pt x="265099" y="250151"/>
                </a:lnTo>
                <a:lnTo>
                  <a:pt x="278701" y="250151"/>
                </a:lnTo>
                <a:lnTo>
                  <a:pt x="284238" y="255676"/>
                </a:lnTo>
                <a:lnTo>
                  <a:pt x="284238" y="262483"/>
                </a:lnTo>
                <a:lnTo>
                  <a:pt x="284238" y="271627"/>
                </a:lnTo>
                <a:lnTo>
                  <a:pt x="291642" y="279031"/>
                </a:lnTo>
                <a:lnTo>
                  <a:pt x="309930" y="279031"/>
                </a:lnTo>
                <a:lnTo>
                  <a:pt x="317334" y="271627"/>
                </a:lnTo>
                <a:lnTo>
                  <a:pt x="317334" y="262483"/>
                </a:lnTo>
                <a:close/>
              </a:path>
              <a:path w="394334" h="619125">
                <a:moveTo>
                  <a:pt x="394055" y="246519"/>
                </a:moveTo>
                <a:lnTo>
                  <a:pt x="384746" y="200494"/>
                </a:lnTo>
                <a:lnTo>
                  <a:pt x="360959" y="165265"/>
                </a:lnTo>
                <a:lnTo>
                  <a:pt x="360959" y="246519"/>
                </a:lnTo>
                <a:lnTo>
                  <a:pt x="354253" y="279679"/>
                </a:lnTo>
                <a:lnTo>
                  <a:pt x="335953" y="306793"/>
                </a:lnTo>
                <a:lnTo>
                  <a:pt x="308851" y="325081"/>
                </a:lnTo>
                <a:lnTo>
                  <a:pt x="275691" y="331787"/>
                </a:lnTo>
                <a:lnTo>
                  <a:pt x="118376" y="331787"/>
                </a:lnTo>
                <a:lnTo>
                  <a:pt x="85217" y="325081"/>
                </a:lnTo>
                <a:lnTo>
                  <a:pt x="58115" y="306793"/>
                </a:lnTo>
                <a:lnTo>
                  <a:pt x="39827" y="279679"/>
                </a:lnTo>
                <a:lnTo>
                  <a:pt x="33108" y="246519"/>
                </a:lnTo>
                <a:lnTo>
                  <a:pt x="39827" y="213372"/>
                </a:lnTo>
                <a:lnTo>
                  <a:pt x="58115" y="186258"/>
                </a:lnTo>
                <a:lnTo>
                  <a:pt x="85217" y="167970"/>
                </a:lnTo>
                <a:lnTo>
                  <a:pt x="118376" y="161251"/>
                </a:lnTo>
                <a:lnTo>
                  <a:pt x="275691" y="161251"/>
                </a:lnTo>
                <a:lnTo>
                  <a:pt x="308851" y="167970"/>
                </a:lnTo>
                <a:lnTo>
                  <a:pt x="335953" y="186258"/>
                </a:lnTo>
                <a:lnTo>
                  <a:pt x="354253" y="213372"/>
                </a:lnTo>
                <a:lnTo>
                  <a:pt x="360959" y="246519"/>
                </a:lnTo>
                <a:lnTo>
                  <a:pt x="360959" y="165265"/>
                </a:lnTo>
                <a:lnTo>
                  <a:pt x="359346" y="162864"/>
                </a:lnTo>
                <a:lnTo>
                  <a:pt x="356971" y="161251"/>
                </a:lnTo>
                <a:lnTo>
                  <a:pt x="321716" y="137464"/>
                </a:lnTo>
                <a:lnTo>
                  <a:pt x="275691" y="128143"/>
                </a:lnTo>
                <a:lnTo>
                  <a:pt x="169494" y="128143"/>
                </a:lnTo>
                <a:lnTo>
                  <a:pt x="169494" y="100545"/>
                </a:lnTo>
                <a:lnTo>
                  <a:pt x="200787" y="70218"/>
                </a:lnTo>
                <a:lnTo>
                  <a:pt x="204597" y="51663"/>
                </a:lnTo>
                <a:lnTo>
                  <a:pt x="200837" y="33108"/>
                </a:lnTo>
                <a:lnTo>
                  <a:pt x="200533" y="31584"/>
                </a:lnTo>
                <a:lnTo>
                  <a:pt x="189445" y="15151"/>
                </a:lnTo>
                <a:lnTo>
                  <a:pt x="173024" y="4076"/>
                </a:lnTo>
                <a:lnTo>
                  <a:pt x="171500" y="3771"/>
                </a:lnTo>
                <a:lnTo>
                  <a:pt x="171500" y="51663"/>
                </a:lnTo>
                <a:lnTo>
                  <a:pt x="170040" y="58877"/>
                </a:lnTo>
                <a:lnTo>
                  <a:pt x="166052" y="64782"/>
                </a:lnTo>
                <a:lnTo>
                  <a:pt x="160159" y="68757"/>
                </a:lnTo>
                <a:lnTo>
                  <a:pt x="152946" y="70218"/>
                </a:lnTo>
                <a:lnTo>
                  <a:pt x="145732" y="68757"/>
                </a:lnTo>
                <a:lnTo>
                  <a:pt x="139827" y="64782"/>
                </a:lnTo>
                <a:lnTo>
                  <a:pt x="135851" y="58877"/>
                </a:lnTo>
                <a:lnTo>
                  <a:pt x="134391" y="51663"/>
                </a:lnTo>
                <a:lnTo>
                  <a:pt x="135851" y="44450"/>
                </a:lnTo>
                <a:lnTo>
                  <a:pt x="139827" y="38557"/>
                </a:lnTo>
                <a:lnTo>
                  <a:pt x="145732" y="34569"/>
                </a:lnTo>
                <a:lnTo>
                  <a:pt x="152946" y="33108"/>
                </a:lnTo>
                <a:lnTo>
                  <a:pt x="160159" y="34569"/>
                </a:lnTo>
                <a:lnTo>
                  <a:pt x="166052" y="38557"/>
                </a:lnTo>
                <a:lnTo>
                  <a:pt x="170040" y="44450"/>
                </a:lnTo>
                <a:lnTo>
                  <a:pt x="171500" y="51663"/>
                </a:lnTo>
                <a:lnTo>
                  <a:pt x="171500" y="3771"/>
                </a:lnTo>
                <a:lnTo>
                  <a:pt x="132854" y="4076"/>
                </a:lnTo>
                <a:lnTo>
                  <a:pt x="105346" y="31584"/>
                </a:lnTo>
                <a:lnTo>
                  <a:pt x="101282" y="51663"/>
                </a:lnTo>
                <a:lnTo>
                  <a:pt x="103898" y="67906"/>
                </a:lnTo>
                <a:lnTo>
                  <a:pt x="111201" y="82016"/>
                </a:lnTo>
                <a:lnTo>
                  <a:pt x="122313" y="93179"/>
                </a:lnTo>
                <a:lnTo>
                  <a:pt x="136398" y="100545"/>
                </a:lnTo>
                <a:lnTo>
                  <a:pt x="136398" y="128143"/>
                </a:lnTo>
                <a:lnTo>
                  <a:pt x="118376" y="128143"/>
                </a:lnTo>
                <a:lnTo>
                  <a:pt x="72339" y="137464"/>
                </a:lnTo>
                <a:lnTo>
                  <a:pt x="34709" y="162864"/>
                </a:lnTo>
                <a:lnTo>
                  <a:pt x="9321" y="200494"/>
                </a:lnTo>
                <a:lnTo>
                  <a:pt x="0" y="246519"/>
                </a:lnTo>
                <a:lnTo>
                  <a:pt x="9321" y="292557"/>
                </a:lnTo>
                <a:lnTo>
                  <a:pt x="34709" y="330187"/>
                </a:lnTo>
                <a:lnTo>
                  <a:pt x="72339" y="355574"/>
                </a:lnTo>
                <a:lnTo>
                  <a:pt x="118376" y="364883"/>
                </a:lnTo>
                <a:lnTo>
                  <a:pt x="259143" y="364883"/>
                </a:lnTo>
                <a:lnTo>
                  <a:pt x="259143" y="382206"/>
                </a:lnTo>
                <a:lnTo>
                  <a:pt x="236613" y="382206"/>
                </a:lnTo>
                <a:lnTo>
                  <a:pt x="191935" y="390969"/>
                </a:lnTo>
                <a:lnTo>
                  <a:pt x="155016" y="414909"/>
                </a:lnTo>
                <a:lnTo>
                  <a:pt x="129349" y="450570"/>
                </a:lnTo>
                <a:lnTo>
                  <a:pt x="118414" y="494436"/>
                </a:lnTo>
                <a:lnTo>
                  <a:pt x="86512" y="494436"/>
                </a:lnTo>
                <a:lnTo>
                  <a:pt x="86512" y="478548"/>
                </a:lnTo>
                <a:lnTo>
                  <a:pt x="100596" y="471182"/>
                </a:lnTo>
                <a:lnTo>
                  <a:pt x="111709" y="460019"/>
                </a:lnTo>
                <a:lnTo>
                  <a:pt x="117805" y="448221"/>
                </a:lnTo>
                <a:lnTo>
                  <a:pt x="118999" y="445909"/>
                </a:lnTo>
                <a:lnTo>
                  <a:pt x="121615" y="429666"/>
                </a:lnTo>
                <a:lnTo>
                  <a:pt x="117856" y="411099"/>
                </a:lnTo>
                <a:lnTo>
                  <a:pt x="117551" y="409587"/>
                </a:lnTo>
                <a:lnTo>
                  <a:pt x="106476" y="393153"/>
                </a:lnTo>
                <a:lnTo>
                  <a:pt x="90055" y="382079"/>
                </a:lnTo>
                <a:lnTo>
                  <a:pt x="88519" y="381774"/>
                </a:lnTo>
                <a:lnTo>
                  <a:pt x="88519" y="429666"/>
                </a:lnTo>
                <a:lnTo>
                  <a:pt x="87058" y="436892"/>
                </a:lnTo>
                <a:lnTo>
                  <a:pt x="83083" y="442785"/>
                </a:lnTo>
                <a:lnTo>
                  <a:pt x="77177" y="446773"/>
                </a:lnTo>
                <a:lnTo>
                  <a:pt x="69964" y="448221"/>
                </a:lnTo>
                <a:lnTo>
                  <a:pt x="62750" y="446773"/>
                </a:lnTo>
                <a:lnTo>
                  <a:pt x="56845" y="442785"/>
                </a:lnTo>
                <a:lnTo>
                  <a:pt x="52870" y="436892"/>
                </a:lnTo>
                <a:lnTo>
                  <a:pt x="51409" y="429666"/>
                </a:lnTo>
                <a:lnTo>
                  <a:pt x="52832" y="422643"/>
                </a:lnTo>
                <a:lnTo>
                  <a:pt x="52870" y="422452"/>
                </a:lnTo>
                <a:lnTo>
                  <a:pt x="56845" y="416547"/>
                </a:lnTo>
                <a:lnTo>
                  <a:pt x="62750" y="412572"/>
                </a:lnTo>
                <a:lnTo>
                  <a:pt x="69964" y="411099"/>
                </a:lnTo>
                <a:lnTo>
                  <a:pt x="77177" y="412572"/>
                </a:lnTo>
                <a:lnTo>
                  <a:pt x="83083" y="416547"/>
                </a:lnTo>
                <a:lnTo>
                  <a:pt x="87058" y="422452"/>
                </a:lnTo>
                <a:lnTo>
                  <a:pt x="88519" y="429666"/>
                </a:lnTo>
                <a:lnTo>
                  <a:pt x="88519" y="381774"/>
                </a:lnTo>
                <a:lnTo>
                  <a:pt x="49872" y="382079"/>
                </a:lnTo>
                <a:lnTo>
                  <a:pt x="22377" y="409587"/>
                </a:lnTo>
                <a:lnTo>
                  <a:pt x="18313" y="429666"/>
                </a:lnTo>
                <a:lnTo>
                  <a:pt x="20929" y="445909"/>
                </a:lnTo>
                <a:lnTo>
                  <a:pt x="28219" y="460019"/>
                </a:lnTo>
                <a:lnTo>
                  <a:pt x="39331" y="471182"/>
                </a:lnTo>
                <a:lnTo>
                  <a:pt x="53416" y="478548"/>
                </a:lnTo>
                <a:lnTo>
                  <a:pt x="53416" y="520128"/>
                </a:lnTo>
                <a:lnTo>
                  <a:pt x="60820" y="527545"/>
                </a:lnTo>
                <a:lnTo>
                  <a:pt x="121386" y="527545"/>
                </a:lnTo>
                <a:lnTo>
                  <a:pt x="136690" y="563892"/>
                </a:lnTo>
                <a:lnTo>
                  <a:pt x="162598" y="592861"/>
                </a:lnTo>
                <a:lnTo>
                  <a:pt x="196710" y="612013"/>
                </a:lnTo>
                <a:lnTo>
                  <a:pt x="236613" y="618934"/>
                </a:lnTo>
                <a:lnTo>
                  <a:pt x="275691" y="618934"/>
                </a:lnTo>
                <a:lnTo>
                  <a:pt x="321716" y="609625"/>
                </a:lnTo>
                <a:lnTo>
                  <a:pt x="356958" y="585838"/>
                </a:lnTo>
                <a:lnTo>
                  <a:pt x="359346" y="584238"/>
                </a:lnTo>
                <a:lnTo>
                  <a:pt x="384746" y="546608"/>
                </a:lnTo>
                <a:lnTo>
                  <a:pt x="394055" y="500570"/>
                </a:lnTo>
                <a:lnTo>
                  <a:pt x="386232" y="458241"/>
                </a:lnTo>
                <a:lnTo>
                  <a:pt x="364693" y="422643"/>
                </a:lnTo>
                <a:lnTo>
                  <a:pt x="360959" y="419646"/>
                </a:lnTo>
                <a:lnTo>
                  <a:pt x="360959" y="500570"/>
                </a:lnTo>
                <a:lnTo>
                  <a:pt x="354253" y="533730"/>
                </a:lnTo>
                <a:lnTo>
                  <a:pt x="335953" y="560844"/>
                </a:lnTo>
                <a:lnTo>
                  <a:pt x="308851" y="579132"/>
                </a:lnTo>
                <a:lnTo>
                  <a:pt x="275691" y="585838"/>
                </a:lnTo>
                <a:lnTo>
                  <a:pt x="236613" y="585838"/>
                </a:lnTo>
                <a:lnTo>
                  <a:pt x="203466" y="579132"/>
                </a:lnTo>
                <a:lnTo>
                  <a:pt x="176364" y="560844"/>
                </a:lnTo>
                <a:lnTo>
                  <a:pt x="158076" y="533730"/>
                </a:lnTo>
                <a:lnTo>
                  <a:pt x="151358" y="500570"/>
                </a:lnTo>
                <a:lnTo>
                  <a:pt x="152603" y="494436"/>
                </a:lnTo>
                <a:lnTo>
                  <a:pt x="158076" y="467423"/>
                </a:lnTo>
                <a:lnTo>
                  <a:pt x="176364" y="440309"/>
                </a:lnTo>
                <a:lnTo>
                  <a:pt x="203466" y="422021"/>
                </a:lnTo>
                <a:lnTo>
                  <a:pt x="236613" y="415302"/>
                </a:lnTo>
                <a:lnTo>
                  <a:pt x="275691" y="415302"/>
                </a:lnTo>
                <a:lnTo>
                  <a:pt x="308851" y="422021"/>
                </a:lnTo>
                <a:lnTo>
                  <a:pt x="335953" y="440309"/>
                </a:lnTo>
                <a:lnTo>
                  <a:pt x="354253" y="467423"/>
                </a:lnTo>
                <a:lnTo>
                  <a:pt x="360959" y="500570"/>
                </a:lnTo>
                <a:lnTo>
                  <a:pt x="360959" y="419646"/>
                </a:lnTo>
                <a:lnTo>
                  <a:pt x="355549" y="415302"/>
                </a:lnTo>
                <a:lnTo>
                  <a:pt x="332384" y="396722"/>
                </a:lnTo>
                <a:lnTo>
                  <a:pt x="292239" y="383387"/>
                </a:lnTo>
                <a:lnTo>
                  <a:pt x="292239" y="363702"/>
                </a:lnTo>
                <a:lnTo>
                  <a:pt x="332384" y="350380"/>
                </a:lnTo>
                <a:lnTo>
                  <a:pt x="355549" y="331787"/>
                </a:lnTo>
                <a:lnTo>
                  <a:pt x="364693" y="324459"/>
                </a:lnTo>
                <a:lnTo>
                  <a:pt x="386232" y="288861"/>
                </a:lnTo>
                <a:lnTo>
                  <a:pt x="394055" y="246519"/>
                </a:lnTo>
                <a:close/>
              </a:path>
            </a:pathLst>
          </a:custGeom>
          <a:solidFill>
            <a:srgbClr val="ED1D24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661697" y="906115"/>
            <a:ext cx="103314" cy="103314"/>
          </a:xfrm>
          <a:prstGeom prst="rect">
            <a:avLst/>
          </a:prstGeom>
        </p:spPr>
      </p:pic>
      <p:pic>
        <p:nvPicPr>
          <p:cNvPr id="21" name="bg object 21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937172" y="662106"/>
            <a:ext cx="1198831" cy="41423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4670" y="302514"/>
            <a:ext cx="9624060" cy="12100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1/9/25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1195430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103886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Solution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Overview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70354" y="1525307"/>
            <a:ext cx="3143249" cy="982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Robotic Marketer for Not-for-Profits</a:t>
            </a:r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provides an AI-powered marketing strategy platform designed to help not-for-profits maximize their outreach, increase donor contributions and engage volunteers effectively. The platform empowers organizations with limited resources to create professional, data-driven marketing strategies that amplify their mission and achieve measurable impact.</a:t>
            </a:r>
            <a:endParaRPr lang="en-HK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86151" y="405132"/>
            <a:ext cx="7613015" cy="5207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8300"/>
              </a:lnSpc>
              <a:spcBef>
                <a:spcPts val="100"/>
              </a:spcBef>
            </a:pPr>
            <a:r>
              <a:rPr sz="1000" dirty="0">
                <a:latin typeface="Arial"/>
                <a:cs typeface="Arial"/>
              </a:rPr>
              <a:t>Robotic Marketer is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 world-first, </a:t>
            </a:r>
            <a:r>
              <a:rPr sz="1000" spc="-10" dirty="0">
                <a:latin typeface="Arial"/>
                <a:cs typeface="Arial"/>
              </a:rPr>
              <a:t>AI-</a:t>
            </a:r>
            <a:r>
              <a:rPr sz="1000" dirty="0">
                <a:latin typeface="Arial"/>
                <a:cs typeface="Arial"/>
              </a:rPr>
              <a:t>powered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automated marketing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strategy technology firm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that combines human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input with</a:t>
            </a:r>
            <a:r>
              <a:rPr sz="1000" spc="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big </a:t>
            </a:r>
            <a:r>
              <a:rPr sz="1000" spc="-10" dirty="0">
                <a:latin typeface="Arial"/>
                <a:cs typeface="Arial"/>
              </a:rPr>
              <a:t>data, </a:t>
            </a:r>
            <a:r>
              <a:rPr sz="1000" dirty="0">
                <a:latin typeface="Arial"/>
                <a:cs typeface="Arial"/>
              </a:rPr>
              <a:t>machine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learning and industry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best practice giving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companies a </a:t>
            </a:r>
            <a:r>
              <a:rPr sz="1000" spc="-10" dirty="0">
                <a:latin typeface="Arial"/>
                <a:cs typeface="Arial"/>
              </a:rPr>
              <a:t>faster,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smarter and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intuitive way to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connect with more</a:t>
            </a:r>
            <a:r>
              <a:rPr sz="1000" spc="-5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customers, </a:t>
            </a:r>
            <a:r>
              <a:rPr sz="1000" dirty="0">
                <a:latin typeface="Arial"/>
                <a:cs typeface="Arial"/>
              </a:rPr>
              <a:t>generate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leads</a:t>
            </a:r>
            <a:r>
              <a:rPr sz="1000" spc="-25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and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accelerate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dirty="0">
                <a:latin typeface="Arial"/>
                <a:cs typeface="Arial"/>
              </a:rPr>
              <a:t>business</a:t>
            </a:r>
            <a:r>
              <a:rPr sz="1000" spc="-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growth.</a:t>
            </a:r>
            <a:endParaRPr sz="1000" dirty="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69978" y="6014775"/>
            <a:ext cx="128206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Engagement</a:t>
            </a:r>
            <a:r>
              <a:rPr sz="1000" b="1" spc="7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: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How</a:t>
            </a:r>
            <a:r>
              <a:rPr sz="1000" b="1" spc="7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5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69978" y="6246807"/>
            <a:ext cx="2846070" cy="764248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44780" indent="-132080">
              <a:lnSpc>
                <a:spcPct val="150000"/>
              </a:lnSpc>
              <a:spcBef>
                <a:spcPts val="5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lang="en-HK" sz="9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 Their Challenges</a:t>
            </a:r>
            <a:endParaRPr lang="en-HK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Proactively</a:t>
            </a:r>
            <a:r>
              <a:rPr sz="9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900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9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osition Solutions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4780" indent="-132080">
              <a:lnSpc>
                <a:spcPct val="150000"/>
              </a:lnSpc>
              <a:spcBef>
                <a:spcPts val="400"/>
              </a:spcBef>
              <a:buFont typeface="Source Sans 3 Black"/>
              <a:buChar char="✓"/>
              <a:tabLst>
                <a:tab pos="144780" algn="l"/>
              </a:tabLst>
            </a:pPr>
            <a:r>
              <a:rPr sz="90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</a:t>
            </a:r>
            <a:r>
              <a:rPr lang="en-US" sz="900" spc="-1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sz="900" spc="-1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ommunications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22700" y="6017709"/>
            <a:ext cx="669925" cy="177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Accentuate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792547" y="6350017"/>
            <a:ext cx="2857500" cy="63350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45415" indent="-132715">
              <a:spcBef>
                <a:spcPts val="1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9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Mission-Centric Marketing</a:t>
            </a:r>
            <a:endParaRPr lang="en-HK" sz="9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45415" indent="-132715"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90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AI-Powered Precision</a:t>
            </a:r>
          </a:p>
          <a:p>
            <a:pPr marL="145415" indent="-132715">
              <a:spcBef>
                <a:spcPts val="800"/>
              </a:spcBef>
              <a:buFont typeface="Source Sans 3 Black"/>
              <a:buChar char="✓"/>
              <a:tabLst>
                <a:tab pos="145415" algn="l"/>
              </a:tabLst>
            </a:pPr>
            <a:r>
              <a:rPr lang="en-HK" sz="9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Cost-Effectiveness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101395" y="5984481"/>
            <a:ext cx="3195320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37465" rIns="0" bIns="0" rtlCol="0">
            <a:spAutoFit/>
          </a:bodyPr>
          <a:lstStyle/>
          <a:p>
            <a:pPr marL="1066800">
              <a:lnSpc>
                <a:spcPct val="100000"/>
              </a:lnSpc>
              <a:spcBef>
                <a:spcPts val="295"/>
              </a:spcBef>
            </a:pPr>
            <a:r>
              <a:rPr sz="900" b="1" dirty="0">
                <a:latin typeface="Source Sans 3 Black"/>
                <a:cs typeface="Source Sans 3 Black"/>
              </a:rPr>
              <a:t>Additional</a:t>
            </a:r>
            <a:r>
              <a:rPr sz="900" b="1" spc="20" dirty="0">
                <a:latin typeface="Source Sans 3 Black"/>
                <a:cs typeface="Source Sans 3 Black"/>
              </a:rPr>
              <a:t> </a:t>
            </a:r>
            <a:r>
              <a:rPr sz="900" b="1" spc="-10" dirty="0">
                <a:latin typeface="Source Sans 3 Black"/>
                <a:cs typeface="Source Sans 3 Black"/>
              </a:rPr>
              <a:t>Resources</a:t>
            </a:r>
            <a:endParaRPr sz="900">
              <a:latin typeface="Source Sans 3 Black"/>
              <a:cs typeface="Source Sans 3 Black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140940" y="6218370"/>
            <a:ext cx="3034427" cy="959877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82550" indent="-69850">
              <a:spcBef>
                <a:spcPts val="484"/>
              </a:spcBef>
              <a:buFontTx/>
              <a:buChar char="•"/>
              <a:tabLst>
                <a:tab pos="82550" algn="l"/>
              </a:tabLst>
            </a:pPr>
            <a:r>
              <a:rPr lang="en-HK" sz="900" dirty="0">
                <a:latin typeface="Arial" panose="020B0604020202020204" pitchFamily="34" charset="0"/>
                <a:cs typeface="Arial" panose="020B0604020202020204" pitchFamily="34" charset="0"/>
              </a:rPr>
              <a:t>Website</a:t>
            </a:r>
            <a:r>
              <a:rPr lang="en-HK" sz="9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9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lang="en-HK"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HK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https://www.roboticmarketer.com/oracle</a:t>
            </a:r>
            <a:endParaRPr lang="en-HK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Telephone</a:t>
            </a:r>
            <a:r>
              <a:rPr sz="9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50" dirty="0">
                <a:latin typeface="Arial" panose="020B0604020202020204" pitchFamily="34" charset="0"/>
                <a:cs typeface="Arial" panose="020B0604020202020204" pitchFamily="34" charset="0"/>
              </a:rPr>
              <a:t>+1</a:t>
            </a:r>
            <a:r>
              <a:rPr sz="9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206</a:t>
            </a:r>
            <a:r>
              <a:rPr sz="9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369</a:t>
            </a:r>
            <a:r>
              <a:rPr sz="9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1950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90"/>
              </a:spcBef>
              <a:buChar char="•"/>
              <a:tabLst>
                <a:tab pos="82550" algn="l"/>
              </a:tabLst>
            </a:pP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5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https://twitter.com/roboticmarketer.com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LinkedIn: </a:t>
            </a:r>
            <a:r>
              <a:rPr lang="en-HK" sz="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https://www.linkedin.com/roboticmarketer</a:t>
            </a:r>
          </a:p>
          <a:p>
            <a:pPr marL="82550" indent="-69850">
              <a:lnSpc>
                <a:spcPct val="100000"/>
              </a:lnSpc>
              <a:spcBef>
                <a:spcPts val="385"/>
              </a:spcBef>
              <a:buChar char="•"/>
              <a:tabLst>
                <a:tab pos="82550" algn="l"/>
              </a:tabLst>
            </a:pP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objec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6848454"/>
              </p:ext>
            </p:extLst>
          </p:nvPr>
        </p:nvGraphicFramePr>
        <p:xfrm>
          <a:off x="7149604" y="4236793"/>
          <a:ext cx="3081019" cy="39433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81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94335">
                <a:tc>
                  <a:txBody>
                    <a:bodyPr/>
                    <a:lstStyle/>
                    <a:p>
                      <a:pPr marL="519430">
                        <a:lnSpc>
                          <a:spcPct val="100000"/>
                        </a:lnSpc>
                        <a:spcBef>
                          <a:spcPts val="890"/>
                        </a:spcBef>
                      </a:pPr>
                      <a:r>
                        <a:rPr lang="en-US"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              </a:t>
                      </a:r>
                      <a:r>
                        <a:rPr sz="1000" b="1" spc="-10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Indicative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Plan</a:t>
                      </a:r>
                      <a:r>
                        <a:rPr sz="1000" b="1" spc="65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 </a:t>
                      </a:r>
                      <a:r>
                        <a:rPr sz="1000" b="1" dirty="0">
                          <a:solidFill>
                            <a:srgbClr val="FFFFFF"/>
                          </a:solidFill>
                          <a:latin typeface="Source Sans 3 Black"/>
                          <a:cs typeface="Source Sans 3 Black"/>
                        </a:rPr>
                        <a:t>Options</a:t>
                      </a:r>
                      <a:endParaRPr sz="1000" dirty="0">
                        <a:latin typeface="Source Sans 3 Black"/>
                        <a:cs typeface="Source Sans 3 Black"/>
                      </a:endParaRPr>
                    </a:p>
                  </a:txBody>
                  <a:tcPr marL="0" marR="0" marT="113030" marB="0">
                    <a:lnB w="6350">
                      <a:solidFill>
                        <a:srgbClr val="BCBEC0"/>
                      </a:solidFill>
                      <a:prstDash val="solid"/>
                    </a:lnB>
                    <a:solidFill>
                      <a:srgbClr val="ED1D2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12" name="object 12"/>
          <p:cNvGrpSpPr/>
          <p:nvPr/>
        </p:nvGrpSpPr>
        <p:grpSpPr>
          <a:xfrm>
            <a:off x="457200" y="5793936"/>
            <a:ext cx="9773920" cy="470534"/>
            <a:chOff x="457200" y="5743045"/>
            <a:chExt cx="9773920" cy="470534"/>
          </a:xfrm>
        </p:grpSpPr>
        <p:sp>
          <p:nvSpPr>
            <p:cNvPr id="13" name="object 13"/>
            <p:cNvSpPr/>
            <p:nvPr/>
          </p:nvSpPr>
          <p:spPr>
            <a:xfrm>
              <a:off x="7149599" y="5744950"/>
              <a:ext cx="929005" cy="0"/>
            </a:xfrm>
            <a:custGeom>
              <a:avLst/>
              <a:gdLst/>
              <a:ahLst/>
              <a:cxnLst/>
              <a:rect l="l" t="t" r="r" b="b"/>
              <a:pathLst>
                <a:path w="929004">
                  <a:moveTo>
                    <a:pt x="0" y="0"/>
                  </a:moveTo>
                  <a:lnTo>
                    <a:pt x="92839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077999" y="5744950"/>
              <a:ext cx="1260475" cy="0"/>
            </a:xfrm>
            <a:custGeom>
              <a:avLst/>
              <a:gdLst/>
              <a:ahLst/>
              <a:cxnLst/>
              <a:rect l="l" t="t" r="r" b="b"/>
              <a:pathLst>
                <a:path w="1260475">
                  <a:moveTo>
                    <a:pt x="0" y="0"/>
                  </a:moveTo>
                  <a:lnTo>
                    <a:pt x="1260005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9337999" y="5744950"/>
              <a:ext cx="892810" cy="0"/>
            </a:xfrm>
            <a:custGeom>
              <a:avLst/>
              <a:gdLst/>
              <a:ahLst/>
              <a:cxnLst/>
              <a:rect l="l" t="t" r="r" b="b"/>
              <a:pathLst>
                <a:path w="892809">
                  <a:moveTo>
                    <a:pt x="0" y="0"/>
                  </a:moveTo>
                  <a:lnTo>
                    <a:pt x="892797" y="0"/>
                  </a:lnTo>
                </a:path>
              </a:pathLst>
            </a:custGeom>
            <a:ln w="3810">
              <a:solidFill>
                <a:srgbClr val="BCBEC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57200" y="6210005"/>
              <a:ext cx="6491605" cy="0"/>
            </a:xfrm>
            <a:custGeom>
              <a:avLst/>
              <a:gdLst/>
              <a:ahLst/>
              <a:cxnLst/>
              <a:rect l="l" t="t" r="r" b="b"/>
              <a:pathLst>
                <a:path w="6491605">
                  <a:moveTo>
                    <a:pt x="0" y="0"/>
                  </a:moveTo>
                  <a:lnTo>
                    <a:pt x="6490995" y="0"/>
                  </a:lnTo>
                </a:path>
              </a:pathLst>
            </a:custGeom>
            <a:ln w="63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7149599" y="4748955"/>
            <a:ext cx="92900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6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Comprehensive Marketing Strategy</a:t>
            </a:r>
            <a:endParaRPr lang="en-HK" sz="6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805402" y="1195430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6830" rIns="0" bIns="0" rtlCol="0">
            <a:spAutoFit/>
          </a:bodyPr>
          <a:lstStyle/>
          <a:p>
            <a:pPr marL="916940">
              <a:lnSpc>
                <a:spcPct val="100000"/>
              </a:lnSpc>
              <a:spcBef>
                <a:spcPts val="29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Requirements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To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20" dirty="0">
                <a:solidFill>
                  <a:srgbClr val="FFFFFF"/>
                </a:solidFill>
                <a:latin typeface="Source Sans 3 Black"/>
                <a:cs typeface="Source Sans 3 Black"/>
              </a:rPr>
              <a:t>Meet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805402" y="1448213"/>
            <a:ext cx="3053080" cy="1021433"/>
          </a:xfrm>
          <a:prstGeom prst="rect">
            <a:avLst/>
          </a:prstGeom>
        </p:spPr>
        <p:txBody>
          <a:bodyPr vert="horz" wrap="square" lIns="0" tIns="71755" rIns="0" bIns="0" rtlCol="0">
            <a:spAutoFit/>
          </a:bodyPr>
          <a:lstStyle/>
          <a:p>
            <a:pPr marL="90170" indent="-77470">
              <a:lnSpc>
                <a:spcPct val="100000"/>
              </a:lnSpc>
              <a:spcBef>
                <a:spcPts val="565"/>
              </a:spcBef>
              <a:buChar char="•"/>
              <a:tabLst>
                <a:tab pos="90170" algn="l"/>
              </a:tabLst>
            </a:pP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Reputable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technology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sz="9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Marketing</a:t>
            </a:r>
            <a:r>
              <a:rPr sz="9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Manager</a:t>
            </a:r>
            <a:r>
              <a:rPr sz="9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input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Committed,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attentive,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9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900" spc="-20" dirty="0">
                <a:latin typeface="Arial" panose="020B0604020202020204" pitchFamily="34" charset="0"/>
                <a:cs typeface="Arial" panose="020B0604020202020204" pitchFamily="34" charset="0"/>
              </a:rPr>
              <a:t>Transparant</a:t>
            </a:r>
            <a:r>
              <a:rPr sz="9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cost</a:t>
            </a:r>
            <a:r>
              <a:rPr sz="9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structure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65"/>
              </a:spcBef>
              <a:buChar char="•"/>
              <a:tabLst>
                <a:tab pos="90170" algn="l"/>
              </a:tabLst>
            </a:pP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Wide</a:t>
            </a:r>
            <a:r>
              <a:rPr sz="9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access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to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global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 coverage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0170" indent="-77470">
              <a:lnSpc>
                <a:spcPct val="100000"/>
              </a:lnSpc>
              <a:spcBef>
                <a:spcPts val="470"/>
              </a:spcBef>
              <a:buChar char="•"/>
              <a:tabLst>
                <a:tab pos="90170" algn="l"/>
              </a:tabLst>
            </a:pP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Understanding</a:t>
            </a:r>
            <a:r>
              <a:rPr sz="9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sz="9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sz="9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dirty="0">
                <a:latin typeface="Arial" panose="020B0604020202020204" pitchFamily="34" charset="0"/>
                <a:cs typeface="Arial" panose="020B0604020202020204" pitchFamily="34" charset="0"/>
              </a:rPr>
              <a:t>business/</a:t>
            </a:r>
            <a:r>
              <a:rPr sz="9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900" spc="-10" dirty="0">
                <a:latin typeface="Arial" panose="020B0604020202020204" pitchFamily="34" charset="0"/>
                <a:cs typeface="Arial" panose="020B0604020202020204" pitchFamily="34" charset="0"/>
              </a:rPr>
              <a:t>industry</a:t>
            </a:r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457200" y="2546402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974725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Key</a:t>
            </a:r>
            <a:r>
              <a:rPr sz="1000" b="1" spc="2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Target</a:t>
            </a:r>
            <a:r>
              <a:rPr sz="1000" b="1" spc="2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Audience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70720" y="2854187"/>
            <a:ext cx="3150235" cy="70532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9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Not-for-Profit Organizations</a:t>
            </a:r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Charities, community service groups, advocacy organizations and NGOs.</a:t>
            </a:r>
            <a:endParaRPr lang="en-HK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90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Key Decision Makers</a:t>
            </a:r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Executive Directors, Development Officers, Marketing Coordinators and Fundraising Managers.</a:t>
            </a:r>
            <a:endParaRPr lang="en-HK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3805402" y="2546402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7620" rIns="0" bIns="0" rtlCol="0">
            <a:spAutoFit/>
          </a:bodyPr>
          <a:lstStyle/>
          <a:p>
            <a:pPr marL="781050">
              <a:lnSpc>
                <a:spcPct val="100000"/>
              </a:lnSpc>
              <a:spcBef>
                <a:spcPts val="60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Competitive</a:t>
            </a:r>
            <a:r>
              <a:rPr sz="1000" b="1" spc="5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Differentiators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3812600" y="2860982"/>
            <a:ext cx="3168650" cy="132087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8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Tailored Strategies for Nonprofits</a:t>
            </a:r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Aligns marketing plans with organizational missions and goals, from fundraising to community engagement.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Cost-Effective Solutions</a:t>
            </a:r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Provides professional-grade marketing tools without the need for large budgets or in-house expertise.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457200"/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Simplified Execution</a:t>
            </a:r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 Offers step-by-step guidance and pre-built templates, enabling small teams to run effective campaigns.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457200" y="4231996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</a:t>
            </a:r>
            <a:r>
              <a:rPr sz="1000" b="1" spc="11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Gains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66005" y="4419244"/>
            <a:ext cx="3195320" cy="123687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Increased donor contributions through targeted, personalized campaigns.</a:t>
            </a:r>
            <a:endParaRPr lang="en-HK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Enhanced volunteer recruitment and engagement via tailored outreach.</a:t>
            </a:r>
            <a:endParaRPr lang="en-HK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Greater community awareness and support for their cause.</a:t>
            </a:r>
            <a:endParaRPr lang="en-HK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765"/>
              </a:spcBef>
              <a:buFontTx/>
              <a:buChar char="•"/>
              <a:tabLst>
                <a:tab pos="90170" algn="l"/>
              </a:tabLst>
            </a:pPr>
            <a:r>
              <a:rPr lang="en-US" sz="90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Optimized marketing ROI with measurable results.</a:t>
            </a:r>
            <a:endParaRPr lang="en-HK" sz="9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805402" y="4231996"/>
            <a:ext cx="3143250" cy="229235"/>
          </a:xfrm>
          <a:prstGeom prst="rect">
            <a:avLst/>
          </a:prstGeom>
          <a:solidFill>
            <a:srgbClr val="ED1D24"/>
          </a:solidFill>
        </p:spPr>
        <p:txBody>
          <a:bodyPr vert="horz" wrap="square" lIns="0" tIns="32384" rIns="0" bIns="0" rtlCol="0">
            <a:spAutoFit/>
          </a:bodyPr>
          <a:lstStyle/>
          <a:p>
            <a:pPr marL="915035">
              <a:lnSpc>
                <a:spcPct val="100000"/>
              </a:lnSpc>
              <a:spcBef>
                <a:spcPts val="254"/>
              </a:spcBef>
            </a:pP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Customers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dirty="0">
                <a:solidFill>
                  <a:srgbClr val="FFFFFF"/>
                </a:solidFill>
                <a:latin typeface="Source Sans 3 Black"/>
                <a:cs typeface="Source Sans 3 Black"/>
              </a:rPr>
              <a:t>Pain</a:t>
            </a:r>
            <a:r>
              <a:rPr sz="1000" b="1" spc="80" dirty="0">
                <a:solidFill>
                  <a:srgbClr val="FFFFFF"/>
                </a:solidFill>
                <a:latin typeface="Source Sans 3 Black"/>
                <a:cs typeface="Source Sans 3 Black"/>
              </a:rPr>
              <a:t> </a:t>
            </a:r>
            <a:r>
              <a:rPr sz="1000" b="1" spc="-10" dirty="0">
                <a:solidFill>
                  <a:srgbClr val="FFFFFF"/>
                </a:solidFill>
                <a:latin typeface="Source Sans 3 Black"/>
                <a:cs typeface="Source Sans 3 Black"/>
              </a:rPr>
              <a:t>Points</a:t>
            </a:r>
            <a:endParaRPr sz="1000" dirty="0">
              <a:latin typeface="Source Sans 3 Black"/>
              <a:cs typeface="Source Sans 3 Black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3812600" y="4419244"/>
            <a:ext cx="3143250" cy="1429237"/>
          </a:xfrm>
          <a:prstGeom prst="rect">
            <a:avLst/>
          </a:prstGeom>
        </p:spPr>
        <p:txBody>
          <a:bodyPr vert="horz" wrap="square" lIns="0" tIns="97155" rIns="0" bIns="0" rtlCol="0">
            <a:spAutoFit/>
          </a:bodyPr>
          <a:lstStyle/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Limited budgets and resources to execute effective campaigns.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Difficulty attracting new donors and volunteers while retaining existing ones.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Challenges in raising awareness and promoting events or initiatives.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Lack of expertise to create professional, impactful marketing strategies.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pPr marL="90170" indent="-77470">
              <a:spcBef>
                <a:spcPts val="300"/>
              </a:spcBef>
              <a:buFontTx/>
              <a:buChar char="•"/>
              <a:tabLst>
                <a:tab pos="90170" algn="l"/>
              </a:tabLst>
            </a:pPr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Inability to measure the success of campaigns and justify marketing expenses.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7153605" y="1195430"/>
            <a:ext cx="3081655" cy="229235"/>
          </a:xfrm>
          <a:prstGeom prst="rect">
            <a:avLst/>
          </a:prstGeom>
          <a:solidFill>
            <a:srgbClr val="9D9FA2"/>
          </a:solidFill>
        </p:spPr>
        <p:txBody>
          <a:bodyPr vert="horz" wrap="square" lIns="0" tIns="2476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95"/>
              </a:spcBef>
            </a:pPr>
            <a:r>
              <a:rPr sz="1000" b="1" dirty="0">
                <a:latin typeface="Source Sans 3 Black"/>
                <a:cs typeface="Source Sans 3 Black"/>
              </a:rPr>
              <a:t>FAQs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dirty="0">
                <a:latin typeface="Source Sans 3 Black"/>
                <a:cs typeface="Source Sans 3 Black"/>
              </a:rPr>
              <a:t>/</a:t>
            </a:r>
            <a:r>
              <a:rPr sz="1000" b="1" spc="145" dirty="0">
                <a:latin typeface="Source Sans 3 Black"/>
                <a:cs typeface="Source Sans 3 Black"/>
              </a:rPr>
              <a:t> </a:t>
            </a:r>
            <a:r>
              <a:rPr sz="1000" b="1" spc="-10" dirty="0">
                <a:latin typeface="Source Sans 3 Black"/>
                <a:cs typeface="Source Sans 3 Black"/>
              </a:rPr>
              <a:t>Answers</a:t>
            </a:r>
            <a:endParaRPr sz="1000">
              <a:latin typeface="Source Sans 3 Black"/>
              <a:cs typeface="Source Sans 3 Black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7154175" y="1498124"/>
            <a:ext cx="3108104" cy="2380139"/>
          </a:xfrm>
          <a:prstGeom prst="rect">
            <a:avLst/>
          </a:prstGeom>
        </p:spPr>
        <p:txBody>
          <a:bodyPr vert="horz" wrap="square" lIns="0" tIns="25400" rIns="0" bIns="0" rtlCol="0">
            <a:spAutoFit/>
          </a:bodyPr>
          <a:lstStyle/>
          <a:p>
            <a:r>
              <a:rPr lang="en-US" sz="8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Why do not-for-profits need a marketing strategy?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A clear, targeted strategy ensures that outreach efforts are impactful, cost-effective and aligned with organizational goals.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How does Robotic Marketer address budget constraints?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The platform automates strategy creation and campaign management, reducing costs while delivering measurable results.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Can this work for small teams or volunteer-run organizations?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Yes, Robotic Marketer is designed to be intuitive and efficient, enabling small teams to execute professional-grade marketing campaigns.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Q. How does it support fundraising campaigns?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  <a:p>
            <a:r>
              <a:rPr lang="en-US" sz="8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A. The platform helps craft personalized donor outreach and provides analytics to measure the success of fundraising efforts.</a:t>
            </a:r>
            <a:endParaRPr lang="en-HK" sz="8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object 17">
            <a:extLst>
              <a:ext uri="{FF2B5EF4-FFF2-40B4-BE49-F238E27FC236}">
                <a16:creationId xmlns:a16="http://schemas.microsoft.com/office/drawing/2014/main" id="{29525FF0-BBD9-38C8-72EE-1C1AE7F1EB4C}"/>
              </a:ext>
            </a:extLst>
          </p:cNvPr>
          <p:cNvSpPr txBox="1"/>
          <p:nvPr/>
        </p:nvSpPr>
        <p:spPr>
          <a:xfrm>
            <a:off x="8077999" y="4748955"/>
            <a:ext cx="2152624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6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 50-page plan that includes donor segmentation, event promotion and a 12-month campaign roadmap.</a:t>
            </a:r>
            <a:endParaRPr lang="en-HK" sz="6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17">
            <a:extLst>
              <a:ext uri="{FF2B5EF4-FFF2-40B4-BE49-F238E27FC236}">
                <a16:creationId xmlns:a16="http://schemas.microsoft.com/office/drawing/2014/main" id="{0C5BD256-0FB2-1635-4F2A-62264431200D}"/>
              </a:ext>
            </a:extLst>
          </p:cNvPr>
          <p:cNvSpPr txBox="1"/>
          <p:nvPr/>
        </p:nvSpPr>
        <p:spPr>
          <a:xfrm>
            <a:off x="7149599" y="5076826"/>
            <a:ext cx="864101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6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Fundraising Campaign Tools</a:t>
            </a:r>
            <a:endParaRPr lang="en-HK" sz="6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17">
            <a:extLst>
              <a:ext uri="{FF2B5EF4-FFF2-40B4-BE49-F238E27FC236}">
                <a16:creationId xmlns:a16="http://schemas.microsoft.com/office/drawing/2014/main" id="{78D72220-F0E2-5B34-44B9-B9F765C3EFD0}"/>
              </a:ext>
            </a:extLst>
          </p:cNvPr>
          <p:cNvSpPr txBox="1"/>
          <p:nvPr/>
        </p:nvSpPr>
        <p:spPr>
          <a:xfrm>
            <a:off x="8077999" y="5076825"/>
            <a:ext cx="2152624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6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Templates and insights for creating effective donation appeals and engagement campaigns.</a:t>
            </a:r>
            <a:endParaRPr lang="en-HK" sz="6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17">
            <a:extLst>
              <a:ext uri="{FF2B5EF4-FFF2-40B4-BE49-F238E27FC236}">
                <a16:creationId xmlns:a16="http://schemas.microsoft.com/office/drawing/2014/main" id="{72B60726-4E77-D35E-26D6-796E3641E083}"/>
              </a:ext>
            </a:extLst>
          </p:cNvPr>
          <p:cNvSpPr txBox="1"/>
          <p:nvPr/>
        </p:nvSpPr>
        <p:spPr>
          <a:xfrm>
            <a:off x="7149599" y="5408801"/>
            <a:ext cx="929005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650" b="1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Community Engagement Insights</a:t>
            </a:r>
            <a:endParaRPr lang="en-HK" sz="6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17">
            <a:extLst>
              <a:ext uri="{FF2B5EF4-FFF2-40B4-BE49-F238E27FC236}">
                <a16:creationId xmlns:a16="http://schemas.microsoft.com/office/drawing/2014/main" id="{7AF08EEB-5CAD-ABC2-A24F-F4860257CF3A}"/>
              </a:ext>
            </a:extLst>
          </p:cNvPr>
          <p:cNvSpPr txBox="1"/>
          <p:nvPr/>
        </p:nvSpPr>
        <p:spPr>
          <a:xfrm>
            <a:off x="8069945" y="5417644"/>
            <a:ext cx="2152624" cy="2128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r>
              <a:rPr lang="en-US" sz="650" kern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Strategies to enhance visibility and support within target communities.</a:t>
            </a:r>
            <a:endParaRPr lang="en-HK" sz="65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557</Words>
  <Application>Microsoft Macintosh PowerPoint</Application>
  <PresentationFormat>Custom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Source Sans 3 Black</vt:lpstr>
      <vt:lpstr>Aptos</vt:lpstr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Wai Man Wong</cp:lastModifiedBy>
  <cp:revision>14</cp:revision>
  <dcterms:created xsi:type="dcterms:W3CDTF">2025-01-09T00:17:16Z</dcterms:created>
  <dcterms:modified xsi:type="dcterms:W3CDTF">2025-01-09T04:46:07Z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2021-08-05T00:00:00Z</vt:filetime>
  </property>
  <property fmtid="{D5CDD505-2E9C-101B-9397-08002B2CF9AE}" pid="3" name="Creator">
    <vt:lpwstr>Adobe InDesign 16.0 (Macintosh)</vt:lpwstr>
  </property>
  <property fmtid="{D5CDD505-2E9C-101B-9397-08002B2CF9AE}" pid="4" name="LastSaved">
    <vt:filetime>2025-01-09T00:00:00Z</vt:filetime>
  </property>
  <property fmtid="{D5CDD505-2E9C-101B-9397-08002B2CF9AE}" pid="5" name="Producer">
    <vt:lpwstr>Adobe PDF Library 15.0</vt:lpwstr>
  </property>
</Properties>
</file>