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43"/>
    <p:restoredTop sz="94558"/>
  </p:normalViewPr>
  <p:slideViewPr>
    <p:cSldViewPr>
      <p:cViewPr>
        <p:scale>
          <a:sx n="77" d="100"/>
          <a:sy n="77" d="100"/>
        </p:scale>
        <p:origin x="240" y="57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9525" y="0"/>
            <a:ext cx="10672940" cy="7560005"/>
          </a:xfrm>
          <a:prstGeom prst="rect">
            <a:avLst/>
          </a:prstGeom>
        </p:spPr>
      </p:pic>
      <p:sp>
        <p:nvSpPr>
          <p:cNvPr id="17" name="bg object 17"/>
          <p:cNvSpPr/>
          <p:nvPr/>
        </p:nvSpPr>
        <p:spPr>
          <a:xfrm>
            <a:off x="457200" y="5976010"/>
            <a:ext cx="6491605" cy="1127125"/>
          </a:xfrm>
          <a:custGeom>
            <a:avLst/>
            <a:gdLst/>
            <a:ahLst/>
            <a:cxnLst/>
            <a:rect l="l" t="t" r="r" b="b"/>
            <a:pathLst>
              <a:path w="6491605" h="1127125">
                <a:moveTo>
                  <a:pt x="6490995" y="0"/>
                </a:moveTo>
                <a:lnTo>
                  <a:pt x="0" y="0"/>
                </a:lnTo>
                <a:lnTo>
                  <a:pt x="0" y="1126794"/>
                </a:lnTo>
                <a:lnTo>
                  <a:pt x="6490995" y="1126794"/>
                </a:lnTo>
                <a:lnTo>
                  <a:pt x="6490995" y="0"/>
                </a:lnTo>
                <a:close/>
              </a:path>
            </a:pathLst>
          </a:custGeom>
          <a:solidFill>
            <a:srgbClr val="ED1D24"/>
          </a:solidFill>
        </p:spPr>
        <p:txBody>
          <a:bodyPr wrap="square" lIns="0" tIns="0" rIns="0" bIns="0" rtlCol="0"/>
          <a:lstStyle/>
          <a:p>
            <a:endParaRPr/>
          </a:p>
        </p:txBody>
      </p:sp>
      <p:pic>
        <p:nvPicPr>
          <p:cNvPr id="18" name="bg object 18"/>
          <p:cNvPicPr/>
          <p:nvPr/>
        </p:nvPicPr>
        <p:blipFill>
          <a:blip r:embed="rId8" cstate="print"/>
          <a:stretch>
            <a:fillRect/>
          </a:stretch>
        </p:blipFill>
        <p:spPr>
          <a:xfrm>
            <a:off x="531900" y="656591"/>
            <a:ext cx="126187" cy="79641"/>
          </a:xfrm>
          <a:prstGeom prst="rect">
            <a:avLst/>
          </a:prstGeom>
        </p:spPr>
      </p:pic>
      <p:sp>
        <p:nvSpPr>
          <p:cNvPr id="19" name="bg object 19"/>
          <p:cNvSpPr/>
          <p:nvPr/>
        </p:nvSpPr>
        <p:spPr>
          <a:xfrm>
            <a:off x="457187" y="457199"/>
            <a:ext cx="394335" cy="619125"/>
          </a:xfrm>
          <a:custGeom>
            <a:avLst/>
            <a:gdLst/>
            <a:ahLst/>
            <a:cxnLst/>
            <a:rect l="l" t="t" r="r" b="b"/>
            <a:pathLst>
              <a:path w="394334" h="619125">
                <a:moveTo>
                  <a:pt x="317334" y="262483"/>
                </a:moveTo>
                <a:lnTo>
                  <a:pt x="313766" y="244817"/>
                </a:lnTo>
                <a:lnTo>
                  <a:pt x="304025" y="230365"/>
                </a:lnTo>
                <a:lnTo>
                  <a:pt x="289572" y="220624"/>
                </a:lnTo>
                <a:lnTo>
                  <a:pt x="271907" y="217043"/>
                </a:lnTo>
                <a:lnTo>
                  <a:pt x="254241" y="220624"/>
                </a:lnTo>
                <a:lnTo>
                  <a:pt x="239788" y="230365"/>
                </a:lnTo>
                <a:lnTo>
                  <a:pt x="230047" y="244817"/>
                </a:lnTo>
                <a:lnTo>
                  <a:pt x="226466" y="262483"/>
                </a:lnTo>
                <a:lnTo>
                  <a:pt x="226466" y="271627"/>
                </a:lnTo>
                <a:lnTo>
                  <a:pt x="233870" y="279031"/>
                </a:lnTo>
                <a:lnTo>
                  <a:pt x="252158" y="279031"/>
                </a:lnTo>
                <a:lnTo>
                  <a:pt x="259562" y="271627"/>
                </a:lnTo>
                <a:lnTo>
                  <a:pt x="259562" y="255676"/>
                </a:lnTo>
                <a:lnTo>
                  <a:pt x="265099" y="250151"/>
                </a:lnTo>
                <a:lnTo>
                  <a:pt x="278701" y="250151"/>
                </a:lnTo>
                <a:lnTo>
                  <a:pt x="284238" y="255676"/>
                </a:lnTo>
                <a:lnTo>
                  <a:pt x="284238" y="262483"/>
                </a:lnTo>
                <a:lnTo>
                  <a:pt x="284238" y="271627"/>
                </a:lnTo>
                <a:lnTo>
                  <a:pt x="291642" y="279031"/>
                </a:lnTo>
                <a:lnTo>
                  <a:pt x="309930" y="279031"/>
                </a:lnTo>
                <a:lnTo>
                  <a:pt x="317334" y="271627"/>
                </a:lnTo>
                <a:lnTo>
                  <a:pt x="317334" y="262483"/>
                </a:lnTo>
                <a:close/>
              </a:path>
              <a:path w="394334" h="619125">
                <a:moveTo>
                  <a:pt x="394055" y="246519"/>
                </a:moveTo>
                <a:lnTo>
                  <a:pt x="384746" y="200494"/>
                </a:lnTo>
                <a:lnTo>
                  <a:pt x="360959" y="165265"/>
                </a:lnTo>
                <a:lnTo>
                  <a:pt x="360959" y="246519"/>
                </a:lnTo>
                <a:lnTo>
                  <a:pt x="354253" y="279679"/>
                </a:lnTo>
                <a:lnTo>
                  <a:pt x="335953" y="306793"/>
                </a:lnTo>
                <a:lnTo>
                  <a:pt x="308851" y="325081"/>
                </a:lnTo>
                <a:lnTo>
                  <a:pt x="275691" y="331787"/>
                </a:lnTo>
                <a:lnTo>
                  <a:pt x="118376" y="331787"/>
                </a:lnTo>
                <a:lnTo>
                  <a:pt x="85217" y="325081"/>
                </a:lnTo>
                <a:lnTo>
                  <a:pt x="58115" y="306793"/>
                </a:lnTo>
                <a:lnTo>
                  <a:pt x="39827" y="279679"/>
                </a:lnTo>
                <a:lnTo>
                  <a:pt x="33108" y="246519"/>
                </a:lnTo>
                <a:lnTo>
                  <a:pt x="39827" y="213372"/>
                </a:lnTo>
                <a:lnTo>
                  <a:pt x="58115" y="186258"/>
                </a:lnTo>
                <a:lnTo>
                  <a:pt x="85217" y="167970"/>
                </a:lnTo>
                <a:lnTo>
                  <a:pt x="118376" y="161251"/>
                </a:lnTo>
                <a:lnTo>
                  <a:pt x="275691" y="161251"/>
                </a:lnTo>
                <a:lnTo>
                  <a:pt x="308851" y="167970"/>
                </a:lnTo>
                <a:lnTo>
                  <a:pt x="335953" y="186258"/>
                </a:lnTo>
                <a:lnTo>
                  <a:pt x="354253" y="213372"/>
                </a:lnTo>
                <a:lnTo>
                  <a:pt x="360959" y="246519"/>
                </a:lnTo>
                <a:lnTo>
                  <a:pt x="360959" y="165265"/>
                </a:lnTo>
                <a:lnTo>
                  <a:pt x="359346" y="162864"/>
                </a:lnTo>
                <a:lnTo>
                  <a:pt x="356971" y="161251"/>
                </a:lnTo>
                <a:lnTo>
                  <a:pt x="321716" y="137464"/>
                </a:lnTo>
                <a:lnTo>
                  <a:pt x="275691" y="128143"/>
                </a:lnTo>
                <a:lnTo>
                  <a:pt x="169494" y="128143"/>
                </a:lnTo>
                <a:lnTo>
                  <a:pt x="169494" y="100545"/>
                </a:lnTo>
                <a:lnTo>
                  <a:pt x="200787" y="70218"/>
                </a:lnTo>
                <a:lnTo>
                  <a:pt x="204597" y="51663"/>
                </a:lnTo>
                <a:lnTo>
                  <a:pt x="200837" y="33108"/>
                </a:lnTo>
                <a:lnTo>
                  <a:pt x="200533" y="31584"/>
                </a:lnTo>
                <a:lnTo>
                  <a:pt x="189445" y="15151"/>
                </a:lnTo>
                <a:lnTo>
                  <a:pt x="173024" y="4076"/>
                </a:lnTo>
                <a:lnTo>
                  <a:pt x="171500" y="3771"/>
                </a:lnTo>
                <a:lnTo>
                  <a:pt x="171500" y="51663"/>
                </a:lnTo>
                <a:lnTo>
                  <a:pt x="170040" y="58877"/>
                </a:lnTo>
                <a:lnTo>
                  <a:pt x="166052" y="64782"/>
                </a:lnTo>
                <a:lnTo>
                  <a:pt x="160159" y="68757"/>
                </a:lnTo>
                <a:lnTo>
                  <a:pt x="152946" y="70218"/>
                </a:lnTo>
                <a:lnTo>
                  <a:pt x="145732" y="68757"/>
                </a:lnTo>
                <a:lnTo>
                  <a:pt x="139827" y="64782"/>
                </a:lnTo>
                <a:lnTo>
                  <a:pt x="135851" y="58877"/>
                </a:lnTo>
                <a:lnTo>
                  <a:pt x="134391" y="51663"/>
                </a:lnTo>
                <a:lnTo>
                  <a:pt x="135851" y="44450"/>
                </a:lnTo>
                <a:lnTo>
                  <a:pt x="139827" y="38557"/>
                </a:lnTo>
                <a:lnTo>
                  <a:pt x="145732" y="34569"/>
                </a:lnTo>
                <a:lnTo>
                  <a:pt x="152946" y="33108"/>
                </a:lnTo>
                <a:lnTo>
                  <a:pt x="160159" y="34569"/>
                </a:lnTo>
                <a:lnTo>
                  <a:pt x="166052" y="38557"/>
                </a:lnTo>
                <a:lnTo>
                  <a:pt x="170040" y="44450"/>
                </a:lnTo>
                <a:lnTo>
                  <a:pt x="171500" y="51663"/>
                </a:lnTo>
                <a:lnTo>
                  <a:pt x="171500" y="3771"/>
                </a:lnTo>
                <a:lnTo>
                  <a:pt x="132854" y="4076"/>
                </a:lnTo>
                <a:lnTo>
                  <a:pt x="105346" y="31584"/>
                </a:lnTo>
                <a:lnTo>
                  <a:pt x="101282" y="51663"/>
                </a:lnTo>
                <a:lnTo>
                  <a:pt x="103898" y="67906"/>
                </a:lnTo>
                <a:lnTo>
                  <a:pt x="111201" y="82016"/>
                </a:lnTo>
                <a:lnTo>
                  <a:pt x="122313" y="93179"/>
                </a:lnTo>
                <a:lnTo>
                  <a:pt x="136398" y="100545"/>
                </a:lnTo>
                <a:lnTo>
                  <a:pt x="136398" y="128143"/>
                </a:lnTo>
                <a:lnTo>
                  <a:pt x="118376" y="128143"/>
                </a:lnTo>
                <a:lnTo>
                  <a:pt x="72339" y="137464"/>
                </a:lnTo>
                <a:lnTo>
                  <a:pt x="34709" y="162864"/>
                </a:lnTo>
                <a:lnTo>
                  <a:pt x="9321" y="200494"/>
                </a:lnTo>
                <a:lnTo>
                  <a:pt x="0" y="246519"/>
                </a:lnTo>
                <a:lnTo>
                  <a:pt x="9321" y="292557"/>
                </a:lnTo>
                <a:lnTo>
                  <a:pt x="34709" y="330187"/>
                </a:lnTo>
                <a:lnTo>
                  <a:pt x="72339" y="355574"/>
                </a:lnTo>
                <a:lnTo>
                  <a:pt x="118376" y="364883"/>
                </a:lnTo>
                <a:lnTo>
                  <a:pt x="259143" y="364883"/>
                </a:lnTo>
                <a:lnTo>
                  <a:pt x="259143" y="382206"/>
                </a:lnTo>
                <a:lnTo>
                  <a:pt x="236613" y="382206"/>
                </a:lnTo>
                <a:lnTo>
                  <a:pt x="191935" y="390969"/>
                </a:lnTo>
                <a:lnTo>
                  <a:pt x="155016" y="414909"/>
                </a:lnTo>
                <a:lnTo>
                  <a:pt x="129349" y="450570"/>
                </a:lnTo>
                <a:lnTo>
                  <a:pt x="118414" y="494436"/>
                </a:lnTo>
                <a:lnTo>
                  <a:pt x="86512" y="494436"/>
                </a:lnTo>
                <a:lnTo>
                  <a:pt x="86512" y="478548"/>
                </a:lnTo>
                <a:lnTo>
                  <a:pt x="100596" y="471182"/>
                </a:lnTo>
                <a:lnTo>
                  <a:pt x="111709" y="460019"/>
                </a:lnTo>
                <a:lnTo>
                  <a:pt x="117805" y="448221"/>
                </a:lnTo>
                <a:lnTo>
                  <a:pt x="118999" y="445909"/>
                </a:lnTo>
                <a:lnTo>
                  <a:pt x="121615" y="429666"/>
                </a:lnTo>
                <a:lnTo>
                  <a:pt x="117856" y="411099"/>
                </a:lnTo>
                <a:lnTo>
                  <a:pt x="117551" y="409587"/>
                </a:lnTo>
                <a:lnTo>
                  <a:pt x="106476" y="393153"/>
                </a:lnTo>
                <a:lnTo>
                  <a:pt x="90055" y="382079"/>
                </a:lnTo>
                <a:lnTo>
                  <a:pt x="88519" y="381774"/>
                </a:lnTo>
                <a:lnTo>
                  <a:pt x="88519" y="429666"/>
                </a:lnTo>
                <a:lnTo>
                  <a:pt x="87058" y="436892"/>
                </a:lnTo>
                <a:lnTo>
                  <a:pt x="83083" y="442785"/>
                </a:lnTo>
                <a:lnTo>
                  <a:pt x="77177" y="446773"/>
                </a:lnTo>
                <a:lnTo>
                  <a:pt x="69964" y="448221"/>
                </a:lnTo>
                <a:lnTo>
                  <a:pt x="62750" y="446773"/>
                </a:lnTo>
                <a:lnTo>
                  <a:pt x="56845" y="442785"/>
                </a:lnTo>
                <a:lnTo>
                  <a:pt x="52870" y="436892"/>
                </a:lnTo>
                <a:lnTo>
                  <a:pt x="51409" y="429666"/>
                </a:lnTo>
                <a:lnTo>
                  <a:pt x="52832" y="422643"/>
                </a:lnTo>
                <a:lnTo>
                  <a:pt x="52870" y="422452"/>
                </a:lnTo>
                <a:lnTo>
                  <a:pt x="56845" y="416547"/>
                </a:lnTo>
                <a:lnTo>
                  <a:pt x="62750" y="412572"/>
                </a:lnTo>
                <a:lnTo>
                  <a:pt x="69964" y="411099"/>
                </a:lnTo>
                <a:lnTo>
                  <a:pt x="77177" y="412572"/>
                </a:lnTo>
                <a:lnTo>
                  <a:pt x="83083" y="416547"/>
                </a:lnTo>
                <a:lnTo>
                  <a:pt x="87058" y="422452"/>
                </a:lnTo>
                <a:lnTo>
                  <a:pt x="88519" y="429666"/>
                </a:lnTo>
                <a:lnTo>
                  <a:pt x="88519" y="381774"/>
                </a:lnTo>
                <a:lnTo>
                  <a:pt x="49872" y="382079"/>
                </a:lnTo>
                <a:lnTo>
                  <a:pt x="22377" y="409587"/>
                </a:lnTo>
                <a:lnTo>
                  <a:pt x="18313" y="429666"/>
                </a:lnTo>
                <a:lnTo>
                  <a:pt x="20929" y="445909"/>
                </a:lnTo>
                <a:lnTo>
                  <a:pt x="28219" y="460019"/>
                </a:lnTo>
                <a:lnTo>
                  <a:pt x="39331" y="471182"/>
                </a:lnTo>
                <a:lnTo>
                  <a:pt x="53416" y="478548"/>
                </a:lnTo>
                <a:lnTo>
                  <a:pt x="53416" y="520128"/>
                </a:lnTo>
                <a:lnTo>
                  <a:pt x="60820" y="527545"/>
                </a:lnTo>
                <a:lnTo>
                  <a:pt x="121386" y="527545"/>
                </a:lnTo>
                <a:lnTo>
                  <a:pt x="136690" y="563892"/>
                </a:lnTo>
                <a:lnTo>
                  <a:pt x="162598" y="592861"/>
                </a:lnTo>
                <a:lnTo>
                  <a:pt x="196710" y="612013"/>
                </a:lnTo>
                <a:lnTo>
                  <a:pt x="236613" y="618934"/>
                </a:lnTo>
                <a:lnTo>
                  <a:pt x="275691" y="618934"/>
                </a:lnTo>
                <a:lnTo>
                  <a:pt x="321716" y="609625"/>
                </a:lnTo>
                <a:lnTo>
                  <a:pt x="356958" y="585838"/>
                </a:lnTo>
                <a:lnTo>
                  <a:pt x="359346" y="584238"/>
                </a:lnTo>
                <a:lnTo>
                  <a:pt x="384746" y="546608"/>
                </a:lnTo>
                <a:lnTo>
                  <a:pt x="394055" y="500570"/>
                </a:lnTo>
                <a:lnTo>
                  <a:pt x="386232" y="458241"/>
                </a:lnTo>
                <a:lnTo>
                  <a:pt x="364693" y="422643"/>
                </a:lnTo>
                <a:lnTo>
                  <a:pt x="360959" y="419646"/>
                </a:lnTo>
                <a:lnTo>
                  <a:pt x="360959" y="500570"/>
                </a:lnTo>
                <a:lnTo>
                  <a:pt x="354253" y="533730"/>
                </a:lnTo>
                <a:lnTo>
                  <a:pt x="335953" y="560844"/>
                </a:lnTo>
                <a:lnTo>
                  <a:pt x="308851" y="579132"/>
                </a:lnTo>
                <a:lnTo>
                  <a:pt x="275691" y="585838"/>
                </a:lnTo>
                <a:lnTo>
                  <a:pt x="236613" y="585838"/>
                </a:lnTo>
                <a:lnTo>
                  <a:pt x="203466" y="579132"/>
                </a:lnTo>
                <a:lnTo>
                  <a:pt x="176364" y="560844"/>
                </a:lnTo>
                <a:lnTo>
                  <a:pt x="158076" y="533730"/>
                </a:lnTo>
                <a:lnTo>
                  <a:pt x="151358" y="500570"/>
                </a:lnTo>
                <a:lnTo>
                  <a:pt x="152603" y="494436"/>
                </a:lnTo>
                <a:lnTo>
                  <a:pt x="158076" y="467423"/>
                </a:lnTo>
                <a:lnTo>
                  <a:pt x="176364" y="440309"/>
                </a:lnTo>
                <a:lnTo>
                  <a:pt x="203466" y="422021"/>
                </a:lnTo>
                <a:lnTo>
                  <a:pt x="236613" y="415302"/>
                </a:lnTo>
                <a:lnTo>
                  <a:pt x="275691" y="415302"/>
                </a:lnTo>
                <a:lnTo>
                  <a:pt x="308851" y="422021"/>
                </a:lnTo>
                <a:lnTo>
                  <a:pt x="335953" y="440309"/>
                </a:lnTo>
                <a:lnTo>
                  <a:pt x="354253" y="467423"/>
                </a:lnTo>
                <a:lnTo>
                  <a:pt x="360959" y="500570"/>
                </a:lnTo>
                <a:lnTo>
                  <a:pt x="360959" y="419646"/>
                </a:lnTo>
                <a:lnTo>
                  <a:pt x="355549" y="415302"/>
                </a:lnTo>
                <a:lnTo>
                  <a:pt x="332384" y="396722"/>
                </a:lnTo>
                <a:lnTo>
                  <a:pt x="292239" y="383387"/>
                </a:lnTo>
                <a:lnTo>
                  <a:pt x="292239" y="363702"/>
                </a:lnTo>
                <a:lnTo>
                  <a:pt x="332384" y="350380"/>
                </a:lnTo>
                <a:lnTo>
                  <a:pt x="355549" y="331787"/>
                </a:lnTo>
                <a:lnTo>
                  <a:pt x="364693" y="324459"/>
                </a:lnTo>
                <a:lnTo>
                  <a:pt x="386232" y="288861"/>
                </a:lnTo>
                <a:lnTo>
                  <a:pt x="394055" y="246519"/>
                </a:lnTo>
                <a:close/>
              </a:path>
            </a:pathLst>
          </a:custGeom>
          <a:solidFill>
            <a:srgbClr val="ED1D24"/>
          </a:solidFill>
        </p:spPr>
        <p:txBody>
          <a:bodyPr wrap="square" lIns="0" tIns="0" rIns="0" bIns="0" rtlCol="0"/>
          <a:lstStyle/>
          <a:p>
            <a:endParaRPr/>
          </a:p>
        </p:txBody>
      </p:sp>
      <p:pic>
        <p:nvPicPr>
          <p:cNvPr id="20" name="bg object 20"/>
          <p:cNvPicPr/>
          <p:nvPr/>
        </p:nvPicPr>
        <p:blipFill>
          <a:blip r:embed="rId9" cstate="print"/>
          <a:stretch>
            <a:fillRect/>
          </a:stretch>
        </p:blipFill>
        <p:spPr>
          <a:xfrm>
            <a:off x="661697" y="906115"/>
            <a:ext cx="103314" cy="103314"/>
          </a:xfrm>
          <a:prstGeom prst="rect">
            <a:avLst/>
          </a:prstGeom>
        </p:spPr>
      </p:pic>
      <p:pic>
        <p:nvPicPr>
          <p:cNvPr id="21" name="bg object 21"/>
          <p:cNvPicPr/>
          <p:nvPr/>
        </p:nvPicPr>
        <p:blipFill>
          <a:blip r:embed="rId10" cstate="print"/>
          <a:stretch>
            <a:fillRect/>
          </a:stretch>
        </p:blipFill>
        <p:spPr>
          <a:xfrm>
            <a:off x="937172" y="662106"/>
            <a:ext cx="1198831" cy="414239"/>
          </a:xfrm>
          <a:prstGeom prst="rect">
            <a:avLst/>
          </a:prstGeom>
        </p:spPr>
      </p:pic>
      <p:sp>
        <p:nvSpPr>
          <p:cNvPr id="2" name="Holder 2"/>
          <p:cNvSpPr>
            <a:spLocks noGrp="1"/>
          </p:cNvSpPr>
          <p:nvPr>
            <p:ph type="title"/>
          </p:nvPr>
        </p:nvSpPr>
        <p:spPr>
          <a:xfrm>
            <a:off x="534670" y="302514"/>
            <a:ext cx="9624060" cy="1210056"/>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1/9/25</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7200" y="1271484"/>
            <a:ext cx="3143250" cy="229235"/>
          </a:xfrm>
          <a:prstGeom prst="rect">
            <a:avLst/>
          </a:prstGeom>
          <a:solidFill>
            <a:srgbClr val="ED1D24"/>
          </a:solidFill>
        </p:spPr>
        <p:txBody>
          <a:bodyPr vert="horz" wrap="square" lIns="0" tIns="36830" rIns="0" bIns="0" rtlCol="0">
            <a:spAutoFit/>
          </a:bodyPr>
          <a:lstStyle/>
          <a:p>
            <a:pPr marL="1038860">
              <a:lnSpc>
                <a:spcPct val="100000"/>
              </a:lnSpc>
              <a:spcBef>
                <a:spcPts val="290"/>
              </a:spcBef>
            </a:pPr>
            <a:r>
              <a:rPr sz="1000" b="1" dirty="0">
                <a:solidFill>
                  <a:srgbClr val="FFFFFF"/>
                </a:solidFill>
                <a:latin typeface="Source Sans 3 Black"/>
                <a:cs typeface="Source Sans 3 Black"/>
              </a:rPr>
              <a:t>Solution</a:t>
            </a:r>
            <a:r>
              <a:rPr sz="1000" b="1" spc="-20" dirty="0">
                <a:solidFill>
                  <a:srgbClr val="FFFFFF"/>
                </a:solidFill>
                <a:latin typeface="Source Sans 3 Black"/>
                <a:cs typeface="Source Sans 3 Black"/>
              </a:rPr>
              <a:t> </a:t>
            </a:r>
            <a:r>
              <a:rPr sz="1000" b="1" spc="-10" dirty="0">
                <a:solidFill>
                  <a:srgbClr val="FFFFFF"/>
                </a:solidFill>
                <a:latin typeface="Source Sans 3 Black"/>
                <a:cs typeface="Source Sans 3 Black"/>
              </a:rPr>
              <a:t>Overview</a:t>
            </a:r>
            <a:endParaRPr sz="1000">
              <a:latin typeface="Source Sans 3 Black"/>
              <a:cs typeface="Source Sans 3 Black"/>
            </a:endParaRPr>
          </a:p>
        </p:txBody>
      </p:sp>
      <p:sp>
        <p:nvSpPr>
          <p:cNvPr id="3" name="object 3"/>
          <p:cNvSpPr txBox="1"/>
          <p:nvPr/>
        </p:nvSpPr>
        <p:spPr>
          <a:xfrm>
            <a:off x="470354" y="1574178"/>
            <a:ext cx="3143249" cy="982320"/>
          </a:xfrm>
          <a:prstGeom prst="rect">
            <a:avLst/>
          </a:prstGeom>
        </p:spPr>
        <p:txBody>
          <a:bodyPr vert="horz" wrap="square" lIns="0" tIns="12700" rIns="0" bIns="0" rtlCol="0">
            <a:spAutoFit/>
          </a:bodyPr>
          <a:lstStyle/>
          <a:p>
            <a:r>
              <a:rPr lang="en-AU" sz="90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Robotic Marketer for Logistics Firms</a:t>
            </a:r>
            <a:r>
              <a:rPr lang="en-AU" sz="9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provides an AI-driven marketing strategy platform tailored to meet the unique needs of the logistics and supply chain industry. It empowers logistics companies to enhance customer acquisition, improve client retention and promote specialized services through data-driven, compliant and highly targeted marketing strategies.</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object 4"/>
          <p:cNvSpPr txBox="1"/>
          <p:nvPr/>
        </p:nvSpPr>
        <p:spPr>
          <a:xfrm>
            <a:off x="2486151" y="405132"/>
            <a:ext cx="7613015" cy="520700"/>
          </a:xfrm>
          <a:prstGeom prst="rect">
            <a:avLst/>
          </a:prstGeom>
        </p:spPr>
        <p:txBody>
          <a:bodyPr vert="horz" wrap="square" lIns="0" tIns="12700" rIns="0" bIns="0" rtlCol="0">
            <a:spAutoFit/>
          </a:bodyPr>
          <a:lstStyle/>
          <a:p>
            <a:pPr marL="12700" marR="5080">
              <a:lnSpc>
                <a:spcPct val="108300"/>
              </a:lnSpc>
              <a:spcBef>
                <a:spcPts val="100"/>
              </a:spcBef>
            </a:pPr>
            <a:r>
              <a:rPr sz="1000" dirty="0">
                <a:latin typeface="Arial"/>
                <a:cs typeface="Arial"/>
              </a:rPr>
              <a:t>Robotic Marketer is</a:t>
            </a:r>
            <a:r>
              <a:rPr sz="1000" spc="5" dirty="0">
                <a:latin typeface="Arial"/>
                <a:cs typeface="Arial"/>
              </a:rPr>
              <a:t> </a:t>
            </a:r>
            <a:r>
              <a:rPr sz="1000" dirty="0">
                <a:latin typeface="Arial"/>
                <a:cs typeface="Arial"/>
              </a:rPr>
              <a:t>a world-first, </a:t>
            </a:r>
            <a:r>
              <a:rPr sz="1000" spc="-10" dirty="0">
                <a:latin typeface="Arial"/>
                <a:cs typeface="Arial"/>
              </a:rPr>
              <a:t>AI-</a:t>
            </a:r>
            <a:r>
              <a:rPr sz="1000" dirty="0">
                <a:latin typeface="Arial"/>
                <a:cs typeface="Arial"/>
              </a:rPr>
              <a:t>powered</a:t>
            </a:r>
            <a:r>
              <a:rPr sz="1000" spc="5" dirty="0">
                <a:latin typeface="Arial"/>
                <a:cs typeface="Arial"/>
              </a:rPr>
              <a:t> </a:t>
            </a:r>
            <a:r>
              <a:rPr sz="1000" dirty="0">
                <a:latin typeface="Arial"/>
                <a:cs typeface="Arial"/>
              </a:rPr>
              <a:t>automated marketing</a:t>
            </a:r>
            <a:r>
              <a:rPr sz="1000" spc="5" dirty="0">
                <a:latin typeface="Arial"/>
                <a:cs typeface="Arial"/>
              </a:rPr>
              <a:t> </a:t>
            </a:r>
            <a:r>
              <a:rPr sz="1000" dirty="0">
                <a:latin typeface="Arial"/>
                <a:cs typeface="Arial"/>
              </a:rPr>
              <a:t>strategy technology firm</a:t>
            </a:r>
            <a:r>
              <a:rPr sz="1000" spc="5" dirty="0">
                <a:latin typeface="Arial"/>
                <a:cs typeface="Arial"/>
              </a:rPr>
              <a:t> </a:t>
            </a:r>
            <a:r>
              <a:rPr sz="1000" dirty="0">
                <a:latin typeface="Arial"/>
                <a:cs typeface="Arial"/>
              </a:rPr>
              <a:t>that combines human</a:t>
            </a:r>
            <a:r>
              <a:rPr sz="1000" spc="5" dirty="0">
                <a:latin typeface="Arial"/>
                <a:cs typeface="Arial"/>
              </a:rPr>
              <a:t> </a:t>
            </a:r>
            <a:r>
              <a:rPr sz="1000" dirty="0">
                <a:latin typeface="Arial"/>
                <a:cs typeface="Arial"/>
              </a:rPr>
              <a:t>input with</a:t>
            </a:r>
            <a:r>
              <a:rPr sz="1000" spc="5" dirty="0">
                <a:latin typeface="Arial"/>
                <a:cs typeface="Arial"/>
              </a:rPr>
              <a:t> </a:t>
            </a:r>
            <a:r>
              <a:rPr sz="1000" dirty="0">
                <a:latin typeface="Arial"/>
                <a:cs typeface="Arial"/>
              </a:rPr>
              <a:t>big </a:t>
            </a:r>
            <a:r>
              <a:rPr sz="1000" spc="-10" dirty="0">
                <a:latin typeface="Arial"/>
                <a:cs typeface="Arial"/>
              </a:rPr>
              <a:t>data, </a:t>
            </a:r>
            <a:r>
              <a:rPr sz="1000" dirty="0">
                <a:latin typeface="Arial"/>
                <a:cs typeface="Arial"/>
              </a:rPr>
              <a:t>machine</a:t>
            </a:r>
            <a:r>
              <a:rPr sz="1000" spc="-5" dirty="0">
                <a:latin typeface="Arial"/>
                <a:cs typeface="Arial"/>
              </a:rPr>
              <a:t> </a:t>
            </a:r>
            <a:r>
              <a:rPr sz="1000" dirty="0">
                <a:latin typeface="Arial"/>
                <a:cs typeface="Arial"/>
              </a:rPr>
              <a:t>learning and industry</a:t>
            </a:r>
            <a:r>
              <a:rPr sz="1000" spc="-5" dirty="0">
                <a:latin typeface="Arial"/>
                <a:cs typeface="Arial"/>
              </a:rPr>
              <a:t> </a:t>
            </a:r>
            <a:r>
              <a:rPr sz="1000" dirty="0">
                <a:latin typeface="Arial"/>
                <a:cs typeface="Arial"/>
              </a:rPr>
              <a:t>best practice giving</a:t>
            </a:r>
            <a:r>
              <a:rPr sz="1000" spc="-5" dirty="0">
                <a:latin typeface="Arial"/>
                <a:cs typeface="Arial"/>
              </a:rPr>
              <a:t> </a:t>
            </a:r>
            <a:r>
              <a:rPr sz="1000" dirty="0">
                <a:latin typeface="Arial"/>
                <a:cs typeface="Arial"/>
              </a:rPr>
              <a:t>companies a </a:t>
            </a:r>
            <a:r>
              <a:rPr sz="1000" spc="-10" dirty="0">
                <a:latin typeface="Arial"/>
                <a:cs typeface="Arial"/>
              </a:rPr>
              <a:t>faster,</a:t>
            </a:r>
            <a:r>
              <a:rPr sz="1000" spc="-5" dirty="0">
                <a:latin typeface="Arial"/>
                <a:cs typeface="Arial"/>
              </a:rPr>
              <a:t> </a:t>
            </a:r>
            <a:r>
              <a:rPr sz="1000" dirty="0">
                <a:latin typeface="Arial"/>
                <a:cs typeface="Arial"/>
              </a:rPr>
              <a:t>smarter and more</a:t>
            </a:r>
            <a:r>
              <a:rPr sz="1000" spc="-5" dirty="0">
                <a:latin typeface="Arial"/>
                <a:cs typeface="Arial"/>
              </a:rPr>
              <a:t> </a:t>
            </a:r>
            <a:r>
              <a:rPr sz="1000" dirty="0">
                <a:latin typeface="Arial"/>
                <a:cs typeface="Arial"/>
              </a:rPr>
              <a:t>intuitive way to</a:t>
            </a:r>
            <a:r>
              <a:rPr sz="1000" spc="-5" dirty="0">
                <a:latin typeface="Arial"/>
                <a:cs typeface="Arial"/>
              </a:rPr>
              <a:t> </a:t>
            </a:r>
            <a:r>
              <a:rPr sz="1000" dirty="0">
                <a:latin typeface="Arial"/>
                <a:cs typeface="Arial"/>
              </a:rPr>
              <a:t>connect with more</a:t>
            </a:r>
            <a:r>
              <a:rPr sz="1000" spc="-5" dirty="0">
                <a:latin typeface="Arial"/>
                <a:cs typeface="Arial"/>
              </a:rPr>
              <a:t> </a:t>
            </a:r>
            <a:r>
              <a:rPr sz="1000" spc="-10" dirty="0">
                <a:latin typeface="Arial"/>
                <a:cs typeface="Arial"/>
              </a:rPr>
              <a:t>customers, </a:t>
            </a:r>
            <a:r>
              <a:rPr sz="1000" dirty="0">
                <a:latin typeface="Arial"/>
                <a:cs typeface="Arial"/>
              </a:rPr>
              <a:t>generate</a:t>
            </a:r>
            <a:r>
              <a:rPr sz="1000" spc="-20" dirty="0">
                <a:latin typeface="Arial"/>
                <a:cs typeface="Arial"/>
              </a:rPr>
              <a:t> </a:t>
            </a:r>
            <a:r>
              <a:rPr sz="1000" dirty="0">
                <a:latin typeface="Arial"/>
                <a:cs typeface="Arial"/>
              </a:rPr>
              <a:t>leads</a:t>
            </a:r>
            <a:r>
              <a:rPr sz="1000" spc="-25" dirty="0">
                <a:latin typeface="Arial"/>
                <a:cs typeface="Arial"/>
              </a:rPr>
              <a:t> </a:t>
            </a:r>
            <a:r>
              <a:rPr sz="1000" dirty="0">
                <a:latin typeface="Arial"/>
                <a:cs typeface="Arial"/>
              </a:rPr>
              <a:t>and</a:t>
            </a:r>
            <a:r>
              <a:rPr sz="1000" spc="-20" dirty="0">
                <a:latin typeface="Arial"/>
                <a:cs typeface="Arial"/>
              </a:rPr>
              <a:t> </a:t>
            </a:r>
            <a:r>
              <a:rPr sz="1000" dirty="0">
                <a:latin typeface="Arial"/>
                <a:cs typeface="Arial"/>
              </a:rPr>
              <a:t>accelerate</a:t>
            </a:r>
            <a:r>
              <a:rPr sz="1000" spc="-20" dirty="0">
                <a:latin typeface="Arial"/>
                <a:cs typeface="Arial"/>
              </a:rPr>
              <a:t> </a:t>
            </a:r>
            <a:r>
              <a:rPr sz="1000" dirty="0">
                <a:latin typeface="Arial"/>
                <a:cs typeface="Arial"/>
              </a:rPr>
              <a:t>business</a:t>
            </a:r>
            <a:r>
              <a:rPr sz="1000" spc="-20" dirty="0">
                <a:latin typeface="Arial"/>
                <a:cs typeface="Arial"/>
              </a:rPr>
              <a:t> </a:t>
            </a:r>
            <a:r>
              <a:rPr sz="1000" spc="-10" dirty="0">
                <a:latin typeface="Arial"/>
                <a:cs typeface="Arial"/>
              </a:rPr>
              <a:t>growth.</a:t>
            </a:r>
            <a:endParaRPr sz="1000" dirty="0">
              <a:latin typeface="Arial"/>
              <a:cs typeface="Arial"/>
            </a:endParaRPr>
          </a:p>
        </p:txBody>
      </p:sp>
      <p:sp>
        <p:nvSpPr>
          <p:cNvPr id="5" name="object 5"/>
          <p:cNvSpPr txBox="1"/>
          <p:nvPr/>
        </p:nvSpPr>
        <p:spPr>
          <a:xfrm>
            <a:off x="569978" y="6014775"/>
            <a:ext cx="1282065" cy="177800"/>
          </a:xfrm>
          <a:prstGeom prst="rect">
            <a:avLst/>
          </a:prstGeom>
        </p:spPr>
        <p:txBody>
          <a:bodyPr vert="horz" wrap="square" lIns="0" tIns="12700" rIns="0" bIns="0" rtlCol="0">
            <a:spAutoFit/>
          </a:bodyPr>
          <a:lstStyle/>
          <a:p>
            <a:pPr>
              <a:lnSpc>
                <a:spcPct val="100000"/>
              </a:lnSpc>
              <a:spcBef>
                <a:spcPts val="100"/>
              </a:spcBef>
            </a:pPr>
            <a:r>
              <a:rPr sz="1000" b="1" dirty="0">
                <a:solidFill>
                  <a:srgbClr val="FFFFFF"/>
                </a:solidFill>
                <a:latin typeface="Source Sans 3 Black"/>
                <a:cs typeface="Source Sans 3 Black"/>
              </a:rPr>
              <a:t>Engagement</a:t>
            </a:r>
            <a:r>
              <a:rPr sz="1000" b="1" spc="70" dirty="0">
                <a:solidFill>
                  <a:srgbClr val="FFFFFF"/>
                </a:solidFill>
                <a:latin typeface="Source Sans 3 Black"/>
                <a:cs typeface="Source Sans 3 Black"/>
              </a:rPr>
              <a:t> </a:t>
            </a:r>
            <a:r>
              <a:rPr sz="1000" b="1" dirty="0">
                <a:solidFill>
                  <a:srgbClr val="FFFFFF"/>
                </a:solidFill>
                <a:latin typeface="Source Sans 3 Black"/>
                <a:cs typeface="Source Sans 3 Black"/>
              </a:rPr>
              <a:t>:</a:t>
            </a:r>
            <a:r>
              <a:rPr sz="1000" b="1" spc="75" dirty="0">
                <a:solidFill>
                  <a:srgbClr val="FFFFFF"/>
                </a:solidFill>
                <a:latin typeface="Source Sans 3 Black"/>
                <a:cs typeface="Source Sans 3 Black"/>
              </a:rPr>
              <a:t> </a:t>
            </a:r>
            <a:r>
              <a:rPr sz="1000" b="1" dirty="0">
                <a:solidFill>
                  <a:srgbClr val="FFFFFF"/>
                </a:solidFill>
                <a:latin typeface="Source Sans 3 Black"/>
                <a:cs typeface="Source Sans 3 Black"/>
              </a:rPr>
              <a:t>How</a:t>
            </a:r>
            <a:r>
              <a:rPr sz="1000" b="1" spc="75" dirty="0">
                <a:solidFill>
                  <a:srgbClr val="FFFFFF"/>
                </a:solidFill>
                <a:latin typeface="Source Sans 3 Black"/>
                <a:cs typeface="Source Sans 3 Black"/>
              </a:rPr>
              <a:t> </a:t>
            </a:r>
            <a:r>
              <a:rPr sz="1000" b="1" spc="-25" dirty="0">
                <a:solidFill>
                  <a:srgbClr val="FFFFFF"/>
                </a:solidFill>
                <a:latin typeface="Source Sans 3 Black"/>
                <a:cs typeface="Source Sans 3 Black"/>
              </a:rPr>
              <a:t>To</a:t>
            </a:r>
            <a:endParaRPr sz="1000" dirty="0">
              <a:latin typeface="Source Sans 3 Black"/>
              <a:cs typeface="Source Sans 3 Black"/>
            </a:endParaRPr>
          </a:p>
        </p:txBody>
      </p:sp>
      <p:sp>
        <p:nvSpPr>
          <p:cNvPr id="6" name="object 6"/>
          <p:cNvSpPr txBox="1"/>
          <p:nvPr/>
        </p:nvSpPr>
        <p:spPr>
          <a:xfrm>
            <a:off x="569978" y="6246807"/>
            <a:ext cx="2846070" cy="764248"/>
          </a:xfrm>
          <a:prstGeom prst="rect">
            <a:avLst/>
          </a:prstGeom>
        </p:spPr>
        <p:txBody>
          <a:bodyPr vert="horz" wrap="square" lIns="0" tIns="63500" rIns="0" bIns="0" rtlCol="0">
            <a:spAutoFit/>
          </a:bodyPr>
          <a:lstStyle/>
          <a:p>
            <a:pPr marL="144780" indent="-132080">
              <a:lnSpc>
                <a:spcPct val="150000"/>
              </a:lnSpc>
              <a:spcBef>
                <a:spcPts val="500"/>
              </a:spcBef>
              <a:buFont typeface="Source Sans 3 Black"/>
              <a:buChar char="✓"/>
              <a:tabLst>
                <a:tab pos="144780" algn="l"/>
              </a:tabLst>
            </a:pPr>
            <a:r>
              <a:rPr lang="en-HK" sz="900" spc="-10" dirty="0">
                <a:solidFill>
                  <a:srgbClr val="FFFFFF"/>
                </a:solidFill>
                <a:latin typeface="Arial" panose="020B0604020202020204" pitchFamily="34" charset="0"/>
                <a:cs typeface="Arial" panose="020B0604020202020204" pitchFamily="34" charset="0"/>
              </a:rPr>
              <a:t>Understand Their Challenges</a:t>
            </a:r>
            <a:endParaRPr lang="en-HK" sz="900" dirty="0">
              <a:latin typeface="Arial" panose="020B0604020202020204" pitchFamily="34" charset="0"/>
              <a:cs typeface="Arial" panose="020B0604020202020204" pitchFamily="34" charset="0"/>
            </a:endParaRPr>
          </a:p>
          <a:p>
            <a:pPr marL="144780" indent="-132080">
              <a:lnSpc>
                <a:spcPct val="150000"/>
              </a:lnSpc>
              <a:spcBef>
                <a:spcPts val="400"/>
              </a:spcBef>
              <a:buFont typeface="Source Sans 3 Black"/>
              <a:buChar char="✓"/>
              <a:tabLst>
                <a:tab pos="144780" algn="l"/>
              </a:tabLst>
            </a:pPr>
            <a:r>
              <a:rPr sz="900" dirty="0">
                <a:solidFill>
                  <a:srgbClr val="FFFFFF"/>
                </a:solidFill>
                <a:latin typeface="Arial" panose="020B0604020202020204" pitchFamily="34" charset="0"/>
                <a:cs typeface="Arial" panose="020B0604020202020204" pitchFamily="34" charset="0"/>
              </a:rPr>
              <a:t>Proactively</a:t>
            </a:r>
            <a:r>
              <a:rPr sz="900" spc="-20" dirty="0">
                <a:solidFill>
                  <a:srgbClr val="FFFFFF"/>
                </a:solidFill>
                <a:latin typeface="Arial" panose="020B0604020202020204" pitchFamily="34" charset="0"/>
                <a:cs typeface="Arial" panose="020B0604020202020204" pitchFamily="34" charset="0"/>
              </a:rPr>
              <a:t> </a:t>
            </a:r>
            <a:r>
              <a:rPr lang="en-US" sz="900" spc="-20" dirty="0">
                <a:solidFill>
                  <a:srgbClr val="FFFFFF"/>
                </a:solidFill>
                <a:latin typeface="Arial" panose="020B0604020202020204" pitchFamily="34" charset="0"/>
                <a:cs typeface="Arial" panose="020B0604020202020204" pitchFamily="34" charset="0"/>
              </a:rPr>
              <a:t>P</a:t>
            </a:r>
            <a:r>
              <a:rPr lang="en-US" sz="900" dirty="0">
                <a:solidFill>
                  <a:srgbClr val="FFFFFF"/>
                </a:solidFill>
                <a:latin typeface="Arial" panose="020B0604020202020204" pitchFamily="34" charset="0"/>
                <a:cs typeface="Arial" panose="020B0604020202020204" pitchFamily="34" charset="0"/>
              </a:rPr>
              <a:t>osition Solutions</a:t>
            </a:r>
            <a:endParaRPr sz="900" dirty="0">
              <a:latin typeface="Arial" panose="020B0604020202020204" pitchFamily="34" charset="0"/>
              <a:cs typeface="Arial" panose="020B0604020202020204" pitchFamily="34" charset="0"/>
            </a:endParaRPr>
          </a:p>
          <a:p>
            <a:pPr marL="144780" indent="-132080">
              <a:lnSpc>
                <a:spcPct val="150000"/>
              </a:lnSpc>
              <a:spcBef>
                <a:spcPts val="400"/>
              </a:spcBef>
              <a:buFont typeface="Source Sans 3 Black"/>
              <a:buChar char="✓"/>
              <a:tabLst>
                <a:tab pos="144780" algn="l"/>
              </a:tabLst>
            </a:pPr>
            <a:r>
              <a:rPr sz="900" dirty="0">
                <a:solidFill>
                  <a:srgbClr val="FFFFFF"/>
                </a:solidFill>
                <a:latin typeface="Arial" panose="020B0604020202020204" pitchFamily="34" charset="0"/>
                <a:cs typeface="Arial" panose="020B0604020202020204" pitchFamily="34" charset="0"/>
              </a:rPr>
              <a:t>Simplify </a:t>
            </a:r>
            <a:r>
              <a:rPr lang="en-US" sz="900" spc="-10" dirty="0">
                <a:solidFill>
                  <a:srgbClr val="FFFFFF"/>
                </a:solidFill>
                <a:latin typeface="Arial" panose="020B0604020202020204" pitchFamily="34" charset="0"/>
                <a:cs typeface="Arial" panose="020B0604020202020204" pitchFamily="34" charset="0"/>
              </a:rPr>
              <a:t>C</a:t>
            </a:r>
            <a:r>
              <a:rPr sz="900" spc="-10" dirty="0">
                <a:solidFill>
                  <a:srgbClr val="FFFFFF"/>
                </a:solidFill>
                <a:latin typeface="Arial" panose="020B0604020202020204" pitchFamily="34" charset="0"/>
                <a:cs typeface="Arial" panose="020B0604020202020204" pitchFamily="34" charset="0"/>
              </a:rPr>
              <a:t>ommunications</a:t>
            </a:r>
            <a:endParaRPr sz="900" dirty="0">
              <a:latin typeface="Arial" panose="020B0604020202020204" pitchFamily="34" charset="0"/>
              <a:cs typeface="Arial" panose="020B0604020202020204" pitchFamily="34" charset="0"/>
            </a:endParaRPr>
          </a:p>
        </p:txBody>
      </p:sp>
      <p:sp>
        <p:nvSpPr>
          <p:cNvPr id="7" name="object 7"/>
          <p:cNvSpPr txBox="1"/>
          <p:nvPr/>
        </p:nvSpPr>
        <p:spPr>
          <a:xfrm>
            <a:off x="3822700" y="6017709"/>
            <a:ext cx="669925" cy="177800"/>
          </a:xfrm>
          <a:prstGeom prst="rect">
            <a:avLst/>
          </a:prstGeom>
        </p:spPr>
        <p:txBody>
          <a:bodyPr vert="horz" wrap="square" lIns="0" tIns="12700" rIns="0" bIns="0" rtlCol="0">
            <a:spAutoFit/>
          </a:bodyPr>
          <a:lstStyle/>
          <a:p>
            <a:pPr>
              <a:lnSpc>
                <a:spcPct val="100000"/>
              </a:lnSpc>
              <a:spcBef>
                <a:spcPts val="100"/>
              </a:spcBef>
            </a:pPr>
            <a:r>
              <a:rPr sz="1000" b="1" spc="-10" dirty="0">
                <a:solidFill>
                  <a:srgbClr val="FFFFFF"/>
                </a:solidFill>
                <a:latin typeface="Source Sans 3 Black"/>
                <a:cs typeface="Source Sans 3 Black"/>
              </a:rPr>
              <a:t>Accentuate</a:t>
            </a:r>
            <a:endParaRPr sz="1000" dirty="0">
              <a:latin typeface="Source Sans 3 Black"/>
              <a:cs typeface="Source Sans 3 Black"/>
            </a:endParaRPr>
          </a:p>
        </p:txBody>
      </p:sp>
      <p:sp>
        <p:nvSpPr>
          <p:cNvPr id="8" name="object 8"/>
          <p:cNvSpPr txBox="1"/>
          <p:nvPr/>
        </p:nvSpPr>
        <p:spPr>
          <a:xfrm>
            <a:off x="3792547" y="6487577"/>
            <a:ext cx="2857500" cy="392415"/>
          </a:xfrm>
          <a:prstGeom prst="rect">
            <a:avLst/>
          </a:prstGeom>
        </p:spPr>
        <p:txBody>
          <a:bodyPr vert="horz" wrap="square" lIns="0" tIns="12700" rIns="0" bIns="0" rtlCol="0">
            <a:spAutoFit/>
          </a:bodyPr>
          <a:lstStyle/>
          <a:p>
            <a:pPr marL="145415" indent="-132715">
              <a:spcBef>
                <a:spcPts val="100"/>
              </a:spcBef>
              <a:buFont typeface="Source Sans 3 Black"/>
              <a:buChar char="✓"/>
              <a:tabLst>
                <a:tab pos="145415" algn="l"/>
              </a:tabLst>
            </a:pPr>
            <a:r>
              <a:rPr lang="en-HK" sz="900" dirty="0">
                <a:solidFill>
                  <a:schemeClr val="bg1"/>
                </a:solidFill>
                <a:effectLst/>
                <a:latin typeface="Arial" panose="020B0604020202020204" pitchFamily="34" charset="0"/>
                <a:cs typeface="Arial" panose="020B0604020202020204" pitchFamily="34" charset="0"/>
              </a:rPr>
              <a:t>Trust and Reliability in Marketing </a:t>
            </a:r>
            <a:endParaRPr lang="en-HK" sz="900" dirty="0">
              <a:solidFill>
                <a:schemeClr val="bg1"/>
              </a:solidFill>
              <a:latin typeface="Arial" panose="020B0604020202020204" pitchFamily="34" charset="0"/>
              <a:cs typeface="Arial" panose="020B0604020202020204" pitchFamily="34" charset="0"/>
            </a:endParaRPr>
          </a:p>
          <a:p>
            <a:pPr marL="145415" indent="-132715">
              <a:spcBef>
                <a:spcPts val="800"/>
              </a:spcBef>
              <a:buFont typeface="Source Sans 3 Black"/>
              <a:buChar char="✓"/>
              <a:tabLst>
                <a:tab pos="145415" algn="l"/>
              </a:tabLst>
            </a:pPr>
            <a:r>
              <a:rPr lang="en-HK" sz="900" dirty="0">
                <a:solidFill>
                  <a:schemeClr val="bg1"/>
                </a:solidFill>
                <a:effectLst/>
                <a:latin typeface="Arial" panose="020B0604020202020204" pitchFamily="34" charset="0"/>
                <a:cs typeface="Arial" panose="020B0604020202020204" pitchFamily="34" charset="0"/>
              </a:rPr>
              <a:t>AI-Driven Efficiency</a:t>
            </a:r>
          </a:p>
        </p:txBody>
      </p:sp>
      <p:sp>
        <p:nvSpPr>
          <p:cNvPr id="9" name="object 9"/>
          <p:cNvSpPr txBox="1"/>
          <p:nvPr/>
        </p:nvSpPr>
        <p:spPr>
          <a:xfrm>
            <a:off x="7101395" y="5984481"/>
            <a:ext cx="3195320" cy="229235"/>
          </a:xfrm>
          <a:prstGeom prst="rect">
            <a:avLst/>
          </a:prstGeom>
          <a:solidFill>
            <a:srgbClr val="9D9FA2"/>
          </a:solidFill>
        </p:spPr>
        <p:txBody>
          <a:bodyPr vert="horz" wrap="square" lIns="0" tIns="37465" rIns="0" bIns="0" rtlCol="0">
            <a:spAutoFit/>
          </a:bodyPr>
          <a:lstStyle/>
          <a:p>
            <a:pPr marL="1066800">
              <a:lnSpc>
                <a:spcPct val="100000"/>
              </a:lnSpc>
              <a:spcBef>
                <a:spcPts val="295"/>
              </a:spcBef>
            </a:pPr>
            <a:r>
              <a:rPr sz="900" b="1" dirty="0">
                <a:latin typeface="Source Sans 3 Black"/>
                <a:cs typeface="Source Sans 3 Black"/>
              </a:rPr>
              <a:t>Additional</a:t>
            </a:r>
            <a:r>
              <a:rPr sz="900" b="1" spc="20" dirty="0">
                <a:latin typeface="Source Sans 3 Black"/>
                <a:cs typeface="Source Sans 3 Black"/>
              </a:rPr>
              <a:t> </a:t>
            </a:r>
            <a:r>
              <a:rPr sz="900" b="1" spc="-10" dirty="0">
                <a:latin typeface="Source Sans 3 Black"/>
                <a:cs typeface="Source Sans 3 Black"/>
              </a:rPr>
              <a:t>Resources</a:t>
            </a:r>
            <a:endParaRPr sz="900">
              <a:latin typeface="Source Sans 3 Black"/>
              <a:cs typeface="Source Sans 3 Black"/>
            </a:endParaRPr>
          </a:p>
        </p:txBody>
      </p:sp>
      <p:sp>
        <p:nvSpPr>
          <p:cNvPr id="10" name="object 10"/>
          <p:cNvSpPr txBox="1"/>
          <p:nvPr/>
        </p:nvSpPr>
        <p:spPr>
          <a:xfrm>
            <a:off x="7140940" y="6218370"/>
            <a:ext cx="3034427" cy="959877"/>
          </a:xfrm>
          <a:prstGeom prst="rect">
            <a:avLst/>
          </a:prstGeom>
        </p:spPr>
        <p:txBody>
          <a:bodyPr vert="horz" wrap="square" lIns="0" tIns="61594" rIns="0" bIns="0" rtlCol="0">
            <a:spAutoFit/>
          </a:bodyPr>
          <a:lstStyle/>
          <a:p>
            <a:pPr marL="82550" indent="-69850">
              <a:spcBef>
                <a:spcPts val="484"/>
              </a:spcBef>
              <a:buFontTx/>
              <a:buChar char="•"/>
              <a:tabLst>
                <a:tab pos="82550" algn="l"/>
              </a:tabLst>
            </a:pPr>
            <a:r>
              <a:rPr lang="en-HK" sz="900" dirty="0">
                <a:latin typeface="Arial" panose="020B0604020202020204" pitchFamily="34" charset="0"/>
                <a:cs typeface="Arial" panose="020B0604020202020204" pitchFamily="34" charset="0"/>
              </a:rPr>
              <a:t>Website</a:t>
            </a:r>
            <a:r>
              <a:rPr lang="en-HK" sz="900" spc="-45" dirty="0">
                <a:latin typeface="Arial" panose="020B0604020202020204" pitchFamily="34" charset="0"/>
                <a:cs typeface="Arial" panose="020B0604020202020204" pitchFamily="34" charset="0"/>
              </a:rPr>
              <a:t> </a:t>
            </a:r>
            <a:r>
              <a:rPr lang="en-HK" sz="900" spc="-50" dirty="0">
                <a:latin typeface="Arial" panose="020B0604020202020204" pitchFamily="34" charset="0"/>
                <a:cs typeface="Arial" panose="020B0604020202020204" pitchFamily="34" charset="0"/>
              </a:rPr>
              <a:t>:</a:t>
            </a:r>
            <a:r>
              <a:rPr lang="en-HK" sz="900" spc="-20" dirty="0">
                <a:latin typeface="Arial" panose="020B0604020202020204" pitchFamily="34" charset="0"/>
                <a:cs typeface="Arial" panose="020B0604020202020204" pitchFamily="34" charset="0"/>
              </a:rPr>
              <a:t> </a:t>
            </a:r>
            <a:r>
              <a:rPr lang="en-HK" sz="900" dirty="0">
                <a:effectLst/>
                <a:latin typeface="Arial" panose="020B0604020202020204" pitchFamily="34" charset="0"/>
                <a:cs typeface="Arial" panose="020B0604020202020204" pitchFamily="34" charset="0"/>
              </a:rPr>
              <a:t>https://www.roboticmarketer.com/oracle</a:t>
            </a:r>
            <a:endParaRPr lang="en-HK" sz="900" dirty="0">
              <a:latin typeface="Arial" panose="020B0604020202020204" pitchFamily="34" charset="0"/>
              <a:cs typeface="Arial" panose="020B0604020202020204" pitchFamily="34" charset="0"/>
            </a:endParaRPr>
          </a:p>
          <a:p>
            <a:pPr marL="82550" indent="-69850">
              <a:lnSpc>
                <a:spcPct val="100000"/>
              </a:lnSpc>
              <a:spcBef>
                <a:spcPts val="385"/>
              </a:spcBef>
              <a:buChar char="•"/>
              <a:tabLst>
                <a:tab pos="82550" algn="l"/>
              </a:tabLst>
            </a:pPr>
            <a:r>
              <a:rPr sz="900" dirty="0">
                <a:latin typeface="Arial" panose="020B0604020202020204" pitchFamily="34" charset="0"/>
                <a:cs typeface="Arial" panose="020B0604020202020204" pitchFamily="34" charset="0"/>
              </a:rPr>
              <a:t>Telephone</a:t>
            </a:r>
            <a:r>
              <a:rPr sz="900" spc="15" dirty="0">
                <a:latin typeface="Arial" panose="020B0604020202020204" pitchFamily="34" charset="0"/>
                <a:cs typeface="Arial" panose="020B0604020202020204" pitchFamily="34" charset="0"/>
              </a:rPr>
              <a:t> </a:t>
            </a:r>
            <a:r>
              <a:rPr sz="900" spc="-50" dirty="0">
                <a:latin typeface="Arial" panose="020B0604020202020204" pitchFamily="34" charset="0"/>
                <a:cs typeface="Arial" panose="020B0604020202020204" pitchFamily="34" charset="0"/>
              </a:rPr>
              <a:t>:</a:t>
            </a:r>
            <a:r>
              <a:rPr sz="900" spc="20" dirty="0">
                <a:latin typeface="Arial" panose="020B0604020202020204" pitchFamily="34" charset="0"/>
                <a:cs typeface="Arial" panose="020B0604020202020204" pitchFamily="34" charset="0"/>
              </a:rPr>
              <a:t> </a:t>
            </a:r>
            <a:r>
              <a:rPr sz="900" spc="-150" dirty="0">
                <a:latin typeface="Arial" panose="020B0604020202020204" pitchFamily="34" charset="0"/>
                <a:cs typeface="Arial" panose="020B0604020202020204" pitchFamily="34" charset="0"/>
              </a:rPr>
              <a:t>+1</a:t>
            </a:r>
            <a:r>
              <a:rPr sz="900" spc="20" dirty="0">
                <a:latin typeface="Arial" panose="020B0604020202020204" pitchFamily="34" charset="0"/>
                <a:cs typeface="Arial" panose="020B0604020202020204" pitchFamily="34" charset="0"/>
              </a:rPr>
              <a:t> </a:t>
            </a:r>
            <a:r>
              <a:rPr sz="900" dirty="0">
                <a:latin typeface="Arial" panose="020B0604020202020204" pitchFamily="34" charset="0"/>
                <a:cs typeface="Arial" panose="020B0604020202020204" pitchFamily="34" charset="0"/>
              </a:rPr>
              <a:t>206</a:t>
            </a:r>
            <a:r>
              <a:rPr sz="900" spc="20" dirty="0">
                <a:latin typeface="Arial" panose="020B0604020202020204" pitchFamily="34" charset="0"/>
                <a:cs typeface="Arial" panose="020B0604020202020204" pitchFamily="34" charset="0"/>
              </a:rPr>
              <a:t> </a:t>
            </a:r>
            <a:r>
              <a:rPr sz="900" dirty="0">
                <a:latin typeface="Arial" panose="020B0604020202020204" pitchFamily="34" charset="0"/>
                <a:cs typeface="Arial" panose="020B0604020202020204" pitchFamily="34" charset="0"/>
              </a:rPr>
              <a:t>369</a:t>
            </a:r>
            <a:r>
              <a:rPr sz="900" spc="20" dirty="0">
                <a:latin typeface="Arial" panose="020B0604020202020204" pitchFamily="34" charset="0"/>
                <a:cs typeface="Arial" panose="020B0604020202020204" pitchFamily="34" charset="0"/>
              </a:rPr>
              <a:t> </a:t>
            </a:r>
            <a:r>
              <a:rPr sz="900" spc="-20" dirty="0">
                <a:latin typeface="Arial" panose="020B0604020202020204" pitchFamily="34" charset="0"/>
                <a:cs typeface="Arial" panose="020B0604020202020204" pitchFamily="34" charset="0"/>
              </a:rPr>
              <a:t>1950</a:t>
            </a:r>
            <a:endParaRPr sz="900" dirty="0">
              <a:latin typeface="Arial" panose="020B0604020202020204" pitchFamily="34" charset="0"/>
              <a:cs typeface="Arial" panose="020B0604020202020204" pitchFamily="34" charset="0"/>
            </a:endParaRPr>
          </a:p>
          <a:p>
            <a:pPr marL="82550" indent="-69850">
              <a:lnSpc>
                <a:spcPct val="100000"/>
              </a:lnSpc>
              <a:spcBef>
                <a:spcPts val="390"/>
              </a:spcBef>
              <a:buChar char="•"/>
              <a:tabLst>
                <a:tab pos="82550" algn="l"/>
              </a:tabLst>
            </a:pPr>
            <a:r>
              <a:rPr sz="900" dirty="0">
                <a:latin typeface="Arial" panose="020B0604020202020204" pitchFamily="34" charset="0"/>
                <a:cs typeface="Arial" panose="020B0604020202020204" pitchFamily="34" charset="0"/>
              </a:rPr>
              <a:t>Twitter</a:t>
            </a:r>
            <a:r>
              <a:rPr sz="900" spc="-20" dirty="0">
                <a:latin typeface="Arial" panose="020B0604020202020204" pitchFamily="34" charset="0"/>
                <a:cs typeface="Arial" panose="020B0604020202020204" pitchFamily="34" charset="0"/>
              </a:rPr>
              <a:t> </a:t>
            </a:r>
            <a:r>
              <a:rPr sz="900" spc="-50" dirty="0">
                <a:latin typeface="Arial" panose="020B0604020202020204" pitchFamily="34" charset="0"/>
                <a:cs typeface="Arial" panose="020B0604020202020204" pitchFamily="34" charset="0"/>
              </a:rPr>
              <a:t>:</a:t>
            </a:r>
            <a:r>
              <a:rPr sz="900" spc="-20" dirty="0">
                <a:latin typeface="Arial" panose="020B0604020202020204" pitchFamily="34" charset="0"/>
                <a:cs typeface="Arial" panose="020B0604020202020204" pitchFamily="34" charset="0"/>
              </a:rPr>
              <a:t> </a:t>
            </a:r>
            <a:r>
              <a:rPr sz="900" spc="-10" dirty="0">
                <a:latin typeface="Arial" panose="020B0604020202020204" pitchFamily="34" charset="0"/>
                <a:cs typeface="Arial" panose="020B0604020202020204" pitchFamily="34" charset="0"/>
              </a:rPr>
              <a:t>https://twitter.com/roboticmarketer.com</a:t>
            </a:r>
            <a:endParaRPr sz="900" dirty="0">
              <a:latin typeface="Arial" panose="020B0604020202020204" pitchFamily="34" charset="0"/>
              <a:cs typeface="Arial" panose="020B0604020202020204" pitchFamily="34" charset="0"/>
            </a:endParaRPr>
          </a:p>
          <a:p>
            <a:pPr marL="82550" indent="-69850">
              <a:lnSpc>
                <a:spcPct val="100000"/>
              </a:lnSpc>
              <a:spcBef>
                <a:spcPts val="385"/>
              </a:spcBef>
              <a:buChar char="•"/>
              <a:tabLst>
                <a:tab pos="82550" algn="l"/>
              </a:tabLst>
            </a:pPr>
            <a:r>
              <a:rPr sz="900" spc="-10" dirty="0">
                <a:latin typeface="Arial" panose="020B0604020202020204" pitchFamily="34" charset="0"/>
                <a:cs typeface="Arial" panose="020B0604020202020204" pitchFamily="34" charset="0"/>
              </a:rPr>
              <a:t>LinkedIn: </a:t>
            </a:r>
            <a:r>
              <a:rPr lang="en-HK" sz="900" dirty="0">
                <a:effectLst/>
                <a:latin typeface="Arial" panose="020B0604020202020204" pitchFamily="34" charset="0"/>
                <a:cs typeface="Arial" panose="020B0604020202020204" pitchFamily="34" charset="0"/>
              </a:rPr>
              <a:t>https://www.linkedin.com/roboticmarketer</a:t>
            </a:r>
          </a:p>
          <a:p>
            <a:pPr marL="82550" indent="-69850">
              <a:lnSpc>
                <a:spcPct val="100000"/>
              </a:lnSpc>
              <a:spcBef>
                <a:spcPts val="385"/>
              </a:spcBef>
              <a:buChar char="•"/>
              <a:tabLst>
                <a:tab pos="82550" algn="l"/>
              </a:tabLst>
            </a:pPr>
            <a:endParaRPr sz="900" dirty="0">
              <a:latin typeface="Arial" panose="020B0604020202020204" pitchFamily="34" charset="0"/>
              <a:cs typeface="Arial" panose="020B0604020202020204" pitchFamily="34" charset="0"/>
            </a:endParaRPr>
          </a:p>
        </p:txBody>
      </p:sp>
      <p:graphicFrame>
        <p:nvGraphicFramePr>
          <p:cNvPr id="11" name="object 11"/>
          <p:cNvGraphicFramePr>
            <a:graphicFrameLocks noGrp="1"/>
          </p:cNvGraphicFramePr>
          <p:nvPr>
            <p:extLst>
              <p:ext uri="{D42A27DB-BD31-4B8C-83A1-F6EECF244321}">
                <p14:modId xmlns:p14="http://schemas.microsoft.com/office/powerpoint/2010/main" val="256186004"/>
              </p:ext>
            </p:extLst>
          </p:nvPr>
        </p:nvGraphicFramePr>
        <p:xfrm>
          <a:off x="7149604" y="4267539"/>
          <a:ext cx="3081019" cy="394335"/>
        </p:xfrm>
        <a:graphic>
          <a:graphicData uri="http://schemas.openxmlformats.org/drawingml/2006/table">
            <a:tbl>
              <a:tblPr firstRow="1" bandRow="1">
                <a:tableStyleId>{2D5ABB26-0587-4C30-8999-92F81FD0307C}</a:tableStyleId>
              </a:tblPr>
              <a:tblGrid>
                <a:gridCol w="3081019">
                  <a:extLst>
                    <a:ext uri="{9D8B030D-6E8A-4147-A177-3AD203B41FA5}">
                      <a16:colId xmlns:a16="http://schemas.microsoft.com/office/drawing/2014/main" val="20000"/>
                    </a:ext>
                  </a:extLst>
                </a:gridCol>
              </a:tblGrid>
              <a:tr h="394335">
                <a:tc>
                  <a:txBody>
                    <a:bodyPr/>
                    <a:lstStyle/>
                    <a:p>
                      <a:pPr marL="519430">
                        <a:lnSpc>
                          <a:spcPct val="100000"/>
                        </a:lnSpc>
                        <a:spcBef>
                          <a:spcPts val="890"/>
                        </a:spcBef>
                      </a:pPr>
                      <a:r>
                        <a:rPr lang="en-US" sz="1000" b="1" spc="-10" dirty="0">
                          <a:solidFill>
                            <a:srgbClr val="FFFFFF"/>
                          </a:solidFill>
                          <a:latin typeface="Source Sans 3 Black"/>
                          <a:cs typeface="Source Sans 3 Black"/>
                        </a:rPr>
                        <a:t>               </a:t>
                      </a:r>
                      <a:r>
                        <a:rPr sz="1000" b="1" spc="-10" dirty="0">
                          <a:solidFill>
                            <a:srgbClr val="FFFFFF"/>
                          </a:solidFill>
                          <a:latin typeface="Source Sans 3 Black"/>
                          <a:cs typeface="Source Sans 3 Black"/>
                        </a:rPr>
                        <a:t>Indicative</a:t>
                      </a:r>
                      <a:r>
                        <a:rPr sz="1000" b="1" spc="65" dirty="0">
                          <a:solidFill>
                            <a:srgbClr val="FFFFFF"/>
                          </a:solidFill>
                          <a:latin typeface="Source Sans 3 Black"/>
                          <a:cs typeface="Source Sans 3 Black"/>
                        </a:rPr>
                        <a:t> </a:t>
                      </a:r>
                      <a:r>
                        <a:rPr sz="1000" b="1" dirty="0">
                          <a:solidFill>
                            <a:srgbClr val="FFFFFF"/>
                          </a:solidFill>
                          <a:latin typeface="Source Sans 3 Black"/>
                          <a:cs typeface="Source Sans 3 Black"/>
                        </a:rPr>
                        <a:t>Plan</a:t>
                      </a:r>
                      <a:r>
                        <a:rPr sz="1000" b="1" spc="65" dirty="0">
                          <a:solidFill>
                            <a:srgbClr val="FFFFFF"/>
                          </a:solidFill>
                          <a:latin typeface="Source Sans 3 Black"/>
                          <a:cs typeface="Source Sans 3 Black"/>
                        </a:rPr>
                        <a:t> </a:t>
                      </a:r>
                      <a:r>
                        <a:rPr sz="1000" b="1" dirty="0">
                          <a:solidFill>
                            <a:srgbClr val="FFFFFF"/>
                          </a:solidFill>
                          <a:latin typeface="Source Sans 3 Black"/>
                          <a:cs typeface="Source Sans 3 Black"/>
                        </a:rPr>
                        <a:t>Options</a:t>
                      </a:r>
                      <a:endParaRPr sz="1000" dirty="0">
                        <a:latin typeface="Source Sans 3 Black"/>
                        <a:cs typeface="Source Sans 3 Black"/>
                      </a:endParaRPr>
                    </a:p>
                  </a:txBody>
                  <a:tcPr marL="0" marR="0" marT="113030" marB="0">
                    <a:lnB w="6350">
                      <a:solidFill>
                        <a:srgbClr val="BCBEC0"/>
                      </a:solidFill>
                      <a:prstDash val="solid"/>
                    </a:lnB>
                    <a:solidFill>
                      <a:srgbClr val="ED1D24"/>
                    </a:solidFill>
                  </a:tcPr>
                </a:tc>
                <a:extLst>
                  <a:ext uri="{0D108BD9-81ED-4DB2-BD59-A6C34878D82A}">
                    <a16:rowId xmlns:a16="http://schemas.microsoft.com/office/drawing/2014/main" val="10000"/>
                  </a:ext>
                </a:extLst>
              </a:tr>
            </a:tbl>
          </a:graphicData>
        </a:graphic>
      </p:graphicFrame>
      <p:grpSp>
        <p:nvGrpSpPr>
          <p:cNvPr id="12" name="object 12"/>
          <p:cNvGrpSpPr/>
          <p:nvPr/>
        </p:nvGrpSpPr>
        <p:grpSpPr>
          <a:xfrm>
            <a:off x="457200" y="5793936"/>
            <a:ext cx="9773920" cy="470534"/>
            <a:chOff x="457200" y="5743045"/>
            <a:chExt cx="9773920" cy="470534"/>
          </a:xfrm>
        </p:grpSpPr>
        <p:sp>
          <p:nvSpPr>
            <p:cNvPr id="13" name="object 13"/>
            <p:cNvSpPr/>
            <p:nvPr/>
          </p:nvSpPr>
          <p:spPr>
            <a:xfrm>
              <a:off x="7149599" y="5744950"/>
              <a:ext cx="929005" cy="0"/>
            </a:xfrm>
            <a:custGeom>
              <a:avLst/>
              <a:gdLst/>
              <a:ahLst/>
              <a:cxnLst/>
              <a:rect l="l" t="t" r="r" b="b"/>
              <a:pathLst>
                <a:path w="929004">
                  <a:moveTo>
                    <a:pt x="0" y="0"/>
                  </a:moveTo>
                  <a:lnTo>
                    <a:pt x="928395" y="0"/>
                  </a:lnTo>
                </a:path>
              </a:pathLst>
            </a:custGeom>
            <a:ln w="3810">
              <a:solidFill>
                <a:srgbClr val="BCBEC0"/>
              </a:solidFill>
            </a:ln>
          </p:spPr>
          <p:txBody>
            <a:bodyPr wrap="square" lIns="0" tIns="0" rIns="0" bIns="0" rtlCol="0"/>
            <a:lstStyle/>
            <a:p>
              <a:endParaRPr/>
            </a:p>
          </p:txBody>
        </p:sp>
        <p:sp>
          <p:nvSpPr>
            <p:cNvPr id="14" name="object 14"/>
            <p:cNvSpPr/>
            <p:nvPr/>
          </p:nvSpPr>
          <p:spPr>
            <a:xfrm>
              <a:off x="8077999" y="5744950"/>
              <a:ext cx="1260475" cy="0"/>
            </a:xfrm>
            <a:custGeom>
              <a:avLst/>
              <a:gdLst/>
              <a:ahLst/>
              <a:cxnLst/>
              <a:rect l="l" t="t" r="r" b="b"/>
              <a:pathLst>
                <a:path w="1260475">
                  <a:moveTo>
                    <a:pt x="0" y="0"/>
                  </a:moveTo>
                  <a:lnTo>
                    <a:pt x="1260005" y="0"/>
                  </a:lnTo>
                </a:path>
              </a:pathLst>
            </a:custGeom>
            <a:ln w="3810">
              <a:solidFill>
                <a:srgbClr val="BCBEC0"/>
              </a:solidFill>
            </a:ln>
          </p:spPr>
          <p:txBody>
            <a:bodyPr wrap="square" lIns="0" tIns="0" rIns="0" bIns="0" rtlCol="0"/>
            <a:lstStyle/>
            <a:p>
              <a:endParaRPr/>
            </a:p>
          </p:txBody>
        </p:sp>
        <p:sp>
          <p:nvSpPr>
            <p:cNvPr id="15" name="object 15"/>
            <p:cNvSpPr/>
            <p:nvPr/>
          </p:nvSpPr>
          <p:spPr>
            <a:xfrm>
              <a:off x="9337999" y="5744950"/>
              <a:ext cx="892810" cy="0"/>
            </a:xfrm>
            <a:custGeom>
              <a:avLst/>
              <a:gdLst/>
              <a:ahLst/>
              <a:cxnLst/>
              <a:rect l="l" t="t" r="r" b="b"/>
              <a:pathLst>
                <a:path w="892809">
                  <a:moveTo>
                    <a:pt x="0" y="0"/>
                  </a:moveTo>
                  <a:lnTo>
                    <a:pt x="892797" y="0"/>
                  </a:lnTo>
                </a:path>
              </a:pathLst>
            </a:custGeom>
            <a:ln w="3810">
              <a:solidFill>
                <a:srgbClr val="BCBEC0"/>
              </a:solidFill>
            </a:ln>
          </p:spPr>
          <p:txBody>
            <a:bodyPr wrap="square" lIns="0" tIns="0" rIns="0" bIns="0" rtlCol="0"/>
            <a:lstStyle/>
            <a:p>
              <a:endParaRPr/>
            </a:p>
          </p:txBody>
        </p:sp>
        <p:sp>
          <p:nvSpPr>
            <p:cNvPr id="16" name="object 16"/>
            <p:cNvSpPr/>
            <p:nvPr/>
          </p:nvSpPr>
          <p:spPr>
            <a:xfrm>
              <a:off x="457200" y="6210005"/>
              <a:ext cx="6491605" cy="0"/>
            </a:xfrm>
            <a:custGeom>
              <a:avLst/>
              <a:gdLst/>
              <a:ahLst/>
              <a:cxnLst/>
              <a:rect l="l" t="t" r="r" b="b"/>
              <a:pathLst>
                <a:path w="6491605">
                  <a:moveTo>
                    <a:pt x="0" y="0"/>
                  </a:moveTo>
                  <a:lnTo>
                    <a:pt x="6490995" y="0"/>
                  </a:lnTo>
                </a:path>
              </a:pathLst>
            </a:custGeom>
            <a:ln w="6350">
              <a:solidFill>
                <a:srgbClr val="FFFFFF"/>
              </a:solidFill>
            </a:ln>
          </p:spPr>
          <p:txBody>
            <a:bodyPr wrap="square" lIns="0" tIns="0" rIns="0" bIns="0" rtlCol="0"/>
            <a:lstStyle/>
            <a:p>
              <a:endParaRPr/>
            </a:p>
          </p:txBody>
        </p:sp>
      </p:grpSp>
      <p:sp>
        <p:nvSpPr>
          <p:cNvPr id="17" name="object 17"/>
          <p:cNvSpPr txBox="1"/>
          <p:nvPr/>
        </p:nvSpPr>
        <p:spPr>
          <a:xfrm>
            <a:off x="7149599" y="4810516"/>
            <a:ext cx="929005" cy="212879"/>
          </a:xfrm>
          <a:prstGeom prst="rect">
            <a:avLst/>
          </a:prstGeom>
        </p:spPr>
        <p:txBody>
          <a:bodyPr vert="horz" wrap="square" lIns="0" tIns="12700" rIns="0" bIns="0" rtlCol="0">
            <a:spAutoFit/>
          </a:bodyPr>
          <a:lstStyle/>
          <a:p>
            <a:r>
              <a:rPr lang="en-AU" sz="65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Comprehensive Marketing Strategy</a:t>
            </a:r>
            <a:endParaRPr lang="en-HK" sz="65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0" name="object 20"/>
          <p:cNvSpPr txBox="1"/>
          <p:nvPr/>
        </p:nvSpPr>
        <p:spPr>
          <a:xfrm>
            <a:off x="3805402" y="1271484"/>
            <a:ext cx="3143250" cy="229235"/>
          </a:xfrm>
          <a:prstGeom prst="rect">
            <a:avLst/>
          </a:prstGeom>
          <a:solidFill>
            <a:srgbClr val="ED1D24"/>
          </a:solidFill>
        </p:spPr>
        <p:txBody>
          <a:bodyPr vert="horz" wrap="square" lIns="0" tIns="36830" rIns="0" bIns="0" rtlCol="0">
            <a:spAutoFit/>
          </a:bodyPr>
          <a:lstStyle/>
          <a:p>
            <a:pPr marL="916940">
              <a:lnSpc>
                <a:spcPct val="100000"/>
              </a:lnSpc>
              <a:spcBef>
                <a:spcPts val="290"/>
              </a:spcBef>
            </a:pPr>
            <a:r>
              <a:rPr sz="1000" b="1" dirty="0">
                <a:solidFill>
                  <a:srgbClr val="FFFFFF"/>
                </a:solidFill>
                <a:latin typeface="Source Sans 3 Black"/>
                <a:cs typeface="Source Sans 3 Black"/>
              </a:rPr>
              <a:t>Requirements</a:t>
            </a:r>
            <a:r>
              <a:rPr sz="1000" b="1" spc="20" dirty="0">
                <a:solidFill>
                  <a:srgbClr val="FFFFFF"/>
                </a:solidFill>
                <a:latin typeface="Source Sans 3 Black"/>
                <a:cs typeface="Source Sans 3 Black"/>
              </a:rPr>
              <a:t> </a:t>
            </a:r>
            <a:r>
              <a:rPr sz="1000" b="1" dirty="0">
                <a:solidFill>
                  <a:srgbClr val="FFFFFF"/>
                </a:solidFill>
                <a:latin typeface="Source Sans 3 Black"/>
                <a:cs typeface="Source Sans 3 Black"/>
              </a:rPr>
              <a:t>To</a:t>
            </a:r>
            <a:r>
              <a:rPr sz="1000" b="1" spc="20" dirty="0">
                <a:solidFill>
                  <a:srgbClr val="FFFFFF"/>
                </a:solidFill>
                <a:latin typeface="Source Sans 3 Black"/>
                <a:cs typeface="Source Sans 3 Black"/>
              </a:rPr>
              <a:t> </a:t>
            </a:r>
            <a:r>
              <a:rPr sz="1000" b="1" spc="-20" dirty="0">
                <a:solidFill>
                  <a:srgbClr val="FFFFFF"/>
                </a:solidFill>
                <a:latin typeface="Source Sans 3 Black"/>
                <a:cs typeface="Source Sans 3 Black"/>
              </a:rPr>
              <a:t>Meet</a:t>
            </a:r>
            <a:endParaRPr sz="1000">
              <a:latin typeface="Source Sans 3 Black"/>
              <a:cs typeface="Source Sans 3 Black"/>
            </a:endParaRPr>
          </a:p>
        </p:txBody>
      </p:sp>
      <p:sp>
        <p:nvSpPr>
          <p:cNvPr id="21" name="object 21"/>
          <p:cNvSpPr txBox="1"/>
          <p:nvPr/>
        </p:nvSpPr>
        <p:spPr>
          <a:xfrm>
            <a:off x="3805402" y="1524267"/>
            <a:ext cx="3053080" cy="1021433"/>
          </a:xfrm>
          <a:prstGeom prst="rect">
            <a:avLst/>
          </a:prstGeom>
        </p:spPr>
        <p:txBody>
          <a:bodyPr vert="horz" wrap="square" lIns="0" tIns="71755" rIns="0" bIns="0" rtlCol="0">
            <a:spAutoFit/>
          </a:bodyPr>
          <a:lstStyle/>
          <a:p>
            <a:pPr marL="90170" indent="-77470">
              <a:lnSpc>
                <a:spcPct val="100000"/>
              </a:lnSpc>
              <a:spcBef>
                <a:spcPts val="565"/>
              </a:spcBef>
              <a:buChar char="•"/>
              <a:tabLst>
                <a:tab pos="90170" algn="l"/>
              </a:tabLst>
            </a:pPr>
            <a:r>
              <a:rPr sz="900" dirty="0">
                <a:latin typeface="Arial" panose="020B0604020202020204" pitchFamily="34" charset="0"/>
                <a:cs typeface="Arial" panose="020B0604020202020204" pitchFamily="34" charset="0"/>
              </a:rPr>
              <a:t>Reputable</a:t>
            </a:r>
            <a:r>
              <a:rPr sz="900" spc="5" dirty="0">
                <a:latin typeface="Arial" panose="020B0604020202020204" pitchFamily="34" charset="0"/>
                <a:cs typeface="Arial" panose="020B0604020202020204" pitchFamily="34" charset="0"/>
              </a:rPr>
              <a:t> </a:t>
            </a:r>
            <a:r>
              <a:rPr sz="900" dirty="0">
                <a:latin typeface="Arial" panose="020B0604020202020204" pitchFamily="34" charset="0"/>
                <a:cs typeface="Arial" panose="020B0604020202020204" pitchFamily="34" charset="0"/>
              </a:rPr>
              <a:t>technology</a:t>
            </a:r>
            <a:r>
              <a:rPr sz="900" spc="5" dirty="0">
                <a:latin typeface="Arial" panose="020B0604020202020204" pitchFamily="34" charset="0"/>
                <a:cs typeface="Arial" panose="020B0604020202020204" pitchFamily="34" charset="0"/>
              </a:rPr>
              <a:t> </a:t>
            </a:r>
            <a:r>
              <a:rPr sz="900" dirty="0">
                <a:latin typeface="Arial" panose="020B0604020202020204" pitchFamily="34" charset="0"/>
                <a:cs typeface="Arial" panose="020B0604020202020204" pitchFamily="34" charset="0"/>
              </a:rPr>
              <a:t>with</a:t>
            </a:r>
            <a:r>
              <a:rPr sz="900" spc="10" dirty="0">
                <a:latin typeface="Arial" panose="020B0604020202020204" pitchFamily="34" charset="0"/>
                <a:cs typeface="Arial" panose="020B0604020202020204" pitchFamily="34" charset="0"/>
              </a:rPr>
              <a:t> </a:t>
            </a:r>
            <a:r>
              <a:rPr sz="900" dirty="0">
                <a:latin typeface="Arial" panose="020B0604020202020204" pitchFamily="34" charset="0"/>
                <a:cs typeface="Arial" panose="020B0604020202020204" pitchFamily="34" charset="0"/>
              </a:rPr>
              <a:t>Marketing</a:t>
            </a:r>
            <a:r>
              <a:rPr sz="900" spc="5" dirty="0">
                <a:latin typeface="Arial" panose="020B0604020202020204" pitchFamily="34" charset="0"/>
                <a:cs typeface="Arial" panose="020B0604020202020204" pitchFamily="34" charset="0"/>
              </a:rPr>
              <a:t> </a:t>
            </a:r>
            <a:r>
              <a:rPr sz="900" dirty="0">
                <a:latin typeface="Arial" panose="020B0604020202020204" pitchFamily="34" charset="0"/>
                <a:cs typeface="Arial" panose="020B0604020202020204" pitchFamily="34" charset="0"/>
              </a:rPr>
              <a:t>Manager</a:t>
            </a:r>
            <a:r>
              <a:rPr sz="900" spc="10" dirty="0">
                <a:latin typeface="Arial" panose="020B0604020202020204" pitchFamily="34" charset="0"/>
                <a:cs typeface="Arial" panose="020B0604020202020204" pitchFamily="34" charset="0"/>
              </a:rPr>
              <a:t> </a:t>
            </a:r>
            <a:r>
              <a:rPr sz="900" spc="-20" dirty="0">
                <a:latin typeface="Arial" panose="020B0604020202020204" pitchFamily="34" charset="0"/>
                <a:cs typeface="Arial" panose="020B0604020202020204" pitchFamily="34" charset="0"/>
              </a:rPr>
              <a:t>input</a:t>
            </a:r>
            <a:endParaRPr sz="900" dirty="0">
              <a:latin typeface="Arial" panose="020B0604020202020204" pitchFamily="34" charset="0"/>
              <a:cs typeface="Arial" panose="020B0604020202020204" pitchFamily="34" charset="0"/>
            </a:endParaRPr>
          </a:p>
          <a:p>
            <a:pPr marL="90170" indent="-77470">
              <a:lnSpc>
                <a:spcPct val="100000"/>
              </a:lnSpc>
              <a:spcBef>
                <a:spcPts val="470"/>
              </a:spcBef>
              <a:buChar char="•"/>
              <a:tabLst>
                <a:tab pos="90170" algn="l"/>
              </a:tabLst>
            </a:pPr>
            <a:r>
              <a:rPr sz="900" dirty="0">
                <a:latin typeface="Arial" panose="020B0604020202020204" pitchFamily="34" charset="0"/>
                <a:cs typeface="Arial" panose="020B0604020202020204" pitchFamily="34" charset="0"/>
              </a:rPr>
              <a:t>Committed,</a:t>
            </a:r>
            <a:r>
              <a:rPr sz="900" spc="-10" dirty="0">
                <a:latin typeface="Arial" panose="020B0604020202020204" pitchFamily="34" charset="0"/>
                <a:cs typeface="Arial" panose="020B0604020202020204" pitchFamily="34" charset="0"/>
              </a:rPr>
              <a:t> </a:t>
            </a:r>
            <a:r>
              <a:rPr sz="900" dirty="0">
                <a:latin typeface="Arial" panose="020B0604020202020204" pitchFamily="34" charset="0"/>
                <a:cs typeface="Arial" panose="020B0604020202020204" pitchFamily="34" charset="0"/>
              </a:rPr>
              <a:t>attentive,</a:t>
            </a:r>
            <a:r>
              <a:rPr sz="900" spc="-5" dirty="0">
                <a:latin typeface="Arial" panose="020B0604020202020204" pitchFamily="34" charset="0"/>
                <a:cs typeface="Arial" panose="020B0604020202020204" pitchFamily="34" charset="0"/>
              </a:rPr>
              <a:t> </a:t>
            </a:r>
            <a:r>
              <a:rPr sz="900" dirty="0">
                <a:latin typeface="Arial" panose="020B0604020202020204" pitchFamily="34" charset="0"/>
                <a:cs typeface="Arial" panose="020B0604020202020204" pitchFamily="34" charset="0"/>
              </a:rPr>
              <a:t>and</a:t>
            </a:r>
            <a:r>
              <a:rPr sz="900" spc="-5" dirty="0">
                <a:latin typeface="Arial" panose="020B0604020202020204" pitchFamily="34" charset="0"/>
                <a:cs typeface="Arial" panose="020B0604020202020204" pitchFamily="34" charset="0"/>
              </a:rPr>
              <a:t> </a:t>
            </a:r>
            <a:r>
              <a:rPr sz="900" spc="-10" dirty="0">
                <a:latin typeface="Arial" panose="020B0604020202020204" pitchFamily="34" charset="0"/>
                <a:cs typeface="Arial" panose="020B0604020202020204" pitchFamily="34" charset="0"/>
              </a:rPr>
              <a:t>understanding</a:t>
            </a:r>
            <a:endParaRPr sz="900" dirty="0">
              <a:latin typeface="Arial" panose="020B0604020202020204" pitchFamily="34" charset="0"/>
              <a:cs typeface="Arial" panose="020B0604020202020204" pitchFamily="34" charset="0"/>
            </a:endParaRPr>
          </a:p>
          <a:p>
            <a:pPr marL="90170" indent="-77470">
              <a:lnSpc>
                <a:spcPct val="100000"/>
              </a:lnSpc>
              <a:spcBef>
                <a:spcPts val="465"/>
              </a:spcBef>
              <a:buChar char="•"/>
              <a:tabLst>
                <a:tab pos="90170" algn="l"/>
              </a:tabLst>
            </a:pPr>
            <a:r>
              <a:rPr sz="900" spc="-20" dirty="0">
                <a:latin typeface="Arial" panose="020B0604020202020204" pitchFamily="34" charset="0"/>
                <a:cs typeface="Arial" panose="020B0604020202020204" pitchFamily="34" charset="0"/>
              </a:rPr>
              <a:t>Transparant</a:t>
            </a:r>
            <a:r>
              <a:rPr sz="900" spc="10" dirty="0">
                <a:latin typeface="Arial" panose="020B0604020202020204" pitchFamily="34" charset="0"/>
                <a:cs typeface="Arial" panose="020B0604020202020204" pitchFamily="34" charset="0"/>
              </a:rPr>
              <a:t> </a:t>
            </a:r>
            <a:r>
              <a:rPr sz="900" dirty="0">
                <a:latin typeface="Arial" panose="020B0604020202020204" pitchFamily="34" charset="0"/>
                <a:cs typeface="Arial" panose="020B0604020202020204" pitchFamily="34" charset="0"/>
              </a:rPr>
              <a:t>cost</a:t>
            </a:r>
            <a:r>
              <a:rPr sz="900" spc="15" dirty="0">
                <a:latin typeface="Arial" panose="020B0604020202020204" pitchFamily="34" charset="0"/>
                <a:cs typeface="Arial" panose="020B0604020202020204" pitchFamily="34" charset="0"/>
              </a:rPr>
              <a:t> </a:t>
            </a:r>
            <a:r>
              <a:rPr sz="900" spc="-10" dirty="0">
                <a:latin typeface="Arial" panose="020B0604020202020204" pitchFamily="34" charset="0"/>
                <a:cs typeface="Arial" panose="020B0604020202020204" pitchFamily="34" charset="0"/>
              </a:rPr>
              <a:t>structure</a:t>
            </a:r>
            <a:endParaRPr sz="900" dirty="0">
              <a:latin typeface="Arial" panose="020B0604020202020204" pitchFamily="34" charset="0"/>
              <a:cs typeface="Arial" panose="020B0604020202020204" pitchFamily="34" charset="0"/>
            </a:endParaRPr>
          </a:p>
          <a:p>
            <a:pPr marL="90170" indent="-77470">
              <a:lnSpc>
                <a:spcPct val="100000"/>
              </a:lnSpc>
              <a:spcBef>
                <a:spcPts val="465"/>
              </a:spcBef>
              <a:buChar char="•"/>
              <a:tabLst>
                <a:tab pos="90170" algn="l"/>
              </a:tabLst>
            </a:pPr>
            <a:r>
              <a:rPr sz="900" dirty="0">
                <a:latin typeface="Arial" panose="020B0604020202020204" pitchFamily="34" charset="0"/>
                <a:cs typeface="Arial" panose="020B0604020202020204" pitchFamily="34" charset="0"/>
              </a:rPr>
              <a:t>Wide</a:t>
            </a:r>
            <a:r>
              <a:rPr sz="900" spc="-15" dirty="0">
                <a:latin typeface="Arial" panose="020B0604020202020204" pitchFamily="34" charset="0"/>
                <a:cs typeface="Arial" panose="020B0604020202020204" pitchFamily="34" charset="0"/>
              </a:rPr>
              <a:t> </a:t>
            </a:r>
            <a:r>
              <a:rPr sz="900" spc="-10" dirty="0">
                <a:latin typeface="Arial" panose="020B0604020202020204" pitchFamily="34" charset="0"/>
                <a:cs typeface="Arial" panose="020B0604020202020204" pitchFamily="34" charset="0"/>
              </a:rPr>
              <a:t>access </a:t>
            </a:r>
            <a:r>
              <a:rPr sz="900" dirty="0">
                <a:latin typeface="Arial" panose="020B0604020202020204" pitchFamily="34" charset="0"/>
                <a:cs typeface="Arial" panose="020B0604020202020204" pitchFamily="34" charset="0"/>
              </a:rPr>
              <a:t>to</a:t>
            </a:r>
            <a:r>
              <a:rPr sz="900" spc="-10" dirty="0">
                <a:latin typeface="Arial" panose="020B0604020202020204" pitchFamily="34" charset="0"/>
                <a:cs typeface="Arial" panose="020B0604020202020204" pitchFamily="34" charset="0"/>
              </a:rPr>
              <a:t> </a:t>
            </a:r>
            <a:r>
              <a:rPr sz="900" dirty="0">
                <a:latin typeface="Arial" panose="020B0604020202020204" pitchFamily="34" charset="0"/>
                <a:cs typeface="Arial" panose="020B0604020202020204" pitchFamily="34" charset="0"/>
              </a:rPr>
              <a:t>data</a:t>
            </a:r>
            <a:r>
              <a:rPr sz="900" spc="-10" dirty="0">
                <a:latin typeface="Arial" panose="020B0604020202020204" pitchFamily="34" charset="0"/>
                <a:cs typeface="Arial" panose="020B0604020202020204" pitchFamily="34" charset="0"/>
              </a:rPr>
              <a:t> </a:t>
            </a:r>
            <a:r>
              <a:rPr sz="900" dirty="0">
                <a:latin typeface="Arial" panose="020B0604020202020204" pitchFamily="34" charset="0"/>
                <a:cs typeface="Arial" panose="020B0604020202020204" pitchFamily="34" charset="0"/>
              </a:rPr>
              <a:t>and</a:t>
            </a:r>
            <a:r>
              <a:rPr sz="900" spc="-10" dirty="0">
                <a:latin typeface="Arial" panose="020B0604020202020204" pitchFamily="34" charset="0"/>
                <a:cs typeface="Arial" panose="020B0604020202020204" pitchFamily="34" charset="0"/>
              </a:rPr>
              <a:t> </a:t>
            </a:r>
            <a:r>
              <a:rPr sz="900" dirty="0">
                <a:latin typeface="Arial" panose="020B0604020202020204" pitchFamily="34" charset="0"/>
                <a:cs typeface="Arial" panose="020B0604020202020204" pitchFamily="34" charset="0"/>
              </a:rPr>
              <a:t>global</a:t>
            </a:r>
            <a:r>
              <a:rPr sz="900" spc="-10" dirty="0">
                <a:latin typeface="Arial" panose="020B0604020202020204" pitchFamily="34" charset="0"/>
                <a:cs typeface="Arial" panose="020B0604020202020204" pitchFamily="34" charset="0"/>
              </a:rPr>
              <a:t> coverage</a:t>
            </a:r>
            <a:endParaRPr sz="900" dirty="0">
              <a:latin typeface="Arial" panose="020B0604020202020204" pitchFamily="34" charset="0"/>
              <a:cs typeface="Arial" panose="020B0604020202020204" pitchFamily="34" charset="0"/>
            </a:endParaRPr>
          </a:p>
          <a:p>
            <a:pPr marL="90170" indent="-77470">
              <a:lnSpc>
                <a:spcPct val="100000"/>
              </a:lnSpc>
              <a:spcBef>
                <a:spcPts val="470"/>
              </a:spcBef>
              <a:buChar char="•"/>
              <a:tabLst>
                <a:tab pos="90170" algn="l"/>
              </a:tabLst>
            </a:pPr>
            <a:r>
              <a:rPr sz="900" dirty="0">
                <a:latin typeface="Arial" panose="020B0604020202020204" pitchFamily="34" charset="0"/>
                <a:cs typeface="Arial" panose="020B0604020202020204" pitchFamily="34" charset="0"/>
              </a:rPr>
              <a:t>Understanding</a:t>
            </a:r>
            <a:r>
              <a:rPr sz="900" spc="10" dirty="0">
                <a:latin typeface="Arial" panose="020B0604020202020204" pitchFamily="34" charset="0"/>
                <a:cs typeface="Arial" panose="020B0604020202020204" pitchFamily="34" charset="0"/>
              </a:rPr>
              <a:t> </a:t>
            </a:r>
            <a:r>
              <a:rPr sz="900" dirty="0">
                <a:latin typeface="Arial" panose="020B0604020202020204" pitchFamily="34" charset="0"/>
                <a:cs typeface="Arial" panose="020B0604020202020204" pitchFamily="34" charset="0"/>
              </a:rPr>
              <a:t>of</a:t>
            </a:r>
            <a:r>
              <a:rPr sz="900" spc="15" dirty="0">
                <a:latin typeface="Arial" panose="020B0604020202020204" pitchFamily="34" charset="0"/>
                <a:cs typeface="Arial" panose="020B0604020202020204" pitchFamily="34" charset="0"/>
              </a:rPr>
              <a:t> </a:t>
            </a:r>
            <a:r>
              <a:rPr sz="900" dirty="0">
                <a:latin typeface="Arial" panose="020B0604020202020204" pitchFamily="34" charset="0"/>
                <a:cs typeface="Arial" panose="020B0604020202020204" pitchFamily="34" charset="0"/>
              </a:rPr>
              <a:t>their</a:t>
            </a:r>
            <a:r>
              <a:rPr sz="900" spc="15" dirty="0">
                <a:latin typeface="Arial" panose="020B0604020202020204" pitchFamily="34" charset="0"/>
                <a:cs typeface="Arial" panose="020B0604020202020204" pitchFamily="34" charset="0"/>
              </a:rPr>
              <a:t> </a:t>
            </a:r>
            <a:r>
              <a:rPr sz="900" dirty="0">
                <a:latin typeface="Arial" panose="020B0604020202020204" pitchFamily="34" charset="0"/>
                <a:cs typeface="Arial" panose="020B0604020202020204" pitchFamily="34" charset="0"/>
              </a:rPr>
              <a:t>business/</a:t>
            </a:r>
            <a:r>
              <a:rPr sz="900" spc="10" dirty="0">
                <a:latin typeface="Arial" panose="020B0604020202020204" pitchFamily="34" charset="0"/>
                <a:cs typeface="Arial" panose="020B0604020202020204" pitchFamily="34" charset="0"/>
              </a:rPr>
              <a:t> </a:t>
            </a:r>
            <a:r>
              <a:rPr sz="900" spc="-10" dirty="0">
                <a:latin typeface="Arial" panose="020B0604020202020204" pitchFamily="34" charset="0"/>
                <a:cs typeface="Arial" panose="020B0604020202020204" pitchFamily="34" charset="0"/>
              </a:rPr>
              <a:t>industry</a:t>
            </a:r>
            <a:endParaRPr sz="900" dirty="0">
              <a:latin typeface="Arial" panose="020B0604020202020204" pitchFamily="34" charset="0"/>
              <a:cs typeface="Arial" panose="020B0604020202020204" pitchFamily="34" charset="0"/>
            </a:endParaRPr>
          </a:p>
        </p:txBody>
      </p:sp>
      <p:sp>
        <p:nvSpPr>
          <p:cNvPr id="22" name="object 22"/>
          <p:cNvSpPr txBox="1"/>
          <p:nvPr/>
        </p:nvSpPr>
        <p:spPr>
          <a:xfrm>
            <a:off x="457200" y="2615511"/>
            <a:ext cx="3143250" cy="229235"/>
          </a:xfrm>
          <a:prstGeom prst="rect">
            <a:avLst/>
          </a:prstGeom>
          <a:solidFill>
            <a:srgbClr val="ED1D24"/>
          </a:solidFill>
        </p:spPr>
        <p:txBody>
          <a:bodyPr vert="horz" wrap="square" lIns="0" tIns="7620" rIns="0" bIns="0" rtlCol="0">
            <a:spAutoFit/>
          </a:bodyPr>
          <a:lstStyle/>
          <a:p>
            <a:pPr marL="974725">
              <a:lnSpc>
                <a:spcPct val="100000"/>
              </a:lnSpc>
              <a:spcBef>
                <a:spcPts val="60"/>
              </a:spcBef>
            </a:pPr>
            <a:r>
              <a:rPr sz="1000" b="1" dirty="0">
                <a:solidFill>
                  <a:srgbClr val="FFFFFF"/>
                </a:solidFill>
                <a:latin typeface="Source Sans 3 Black"/>
                <a:cs typeface="Source Sans 3 Black"/>
              </a:rPr>
              <a:t>Key</a:t>
            </a:r>
            <a:r>
              <a:rPr sz="1000" b="1" spc="20" dirty="0">
                <a:solidFill>
                  <a:srgbClr val="FFFFFF"/>
                </a:solidFill>
                <a:latin typeface="Source Sans 3 Black"/>
                <a:cs typeface="Source Sans 3 Black"/>
              </a:rPr>
              <a:t> </a:t>
            </a:r>
            <a:r>
              <a:rPr sz="1000" b="1" spc="-10" dirty="0">
                <a:solidFill>
                  <a:srgbClr val="FFFFFF"/>
                </a:solidFill>
                <a:latin typeface="Source Sans 3 Black"/>
                <a:cs typeface="Source Sans 3 Black"/>
              </a:rPr>
              <a:t>Target</a:t>
            </a:r>
            <a:r>
              <a:rPr sz="1000" b="1" spc="25" dirty="0">
                <a:solidFill>
                  <a:srgbClr val="FFFFFF"/>
                </a:solidFill>
                <a:latin typeface="Source Sans 3 Black"/>
                <a:cs typeface="Source Sans 3 Black"/>
              </a:rPr>
              <a:t> </a:t>
            </a:r>
            <a:r>
              <a:rPr sz="1000" b="1" spc="-10" dirty="0">
                <a:solidFill>
                  <a:srgbClr val="FFFFFF"/>
                </a:solidFill>
                <a:latin typeface="Source Sans 3 Black"/>
                <a:cs typeface="Source Sans 3 Black"/>
              </a:rPr>
              <a:t>Audience</a:t>
            </a:r>
            <a:endParaRPr sz="1000" dirty="0">
              <a:latin typeface="Source Sans 3 Black"/>
              <a:cs typeface="Source Sans 3 Black"/>
            </a:endParaRPr>
          </a:p>
        </p:txBody>
      </p:sp>
      <p:sp>
        <p:nvSpPr>
          <p:cNvPr id="23" name="object 23"/>
          <p:cNvSpPr txBox="1"/>
          <p:nvPr/>
        </p:nvSpPr>
        <p:spPr>
          <a:xfrm>
            <a:off x="470720" y="2936014"/>
            <a:ext cx="3150235" cy="1120820"/>
          </a:xfrm>
          <a:prstGeom prst="rect">
            <a:avLst/>
          </a:prstGeom>
        </p:spPr>
        <p:txBody>
          <a:bodyPr vert="horz" wrap="square" lIns="0" tIns="12700" rIns="0" bIns="0" rtlCol="0">
            <a:spAutoFit/>
          </a:bodyPr>
          <a:lstStyle/>
          <a:p>
            <a:r>
              <a:rPr lang="en-AU" sz="90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Logistics Firms</a:t>
            </a:r>
            <a:r>
              <a:rPr lang="en-AU" sz="9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Freight operators, warehousing companies, supply chain management providers and last-mile delivery firms.</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a:r>
              <a:rPr lang="en-AU" sz="9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a:p>
            <a:r>
              <a:rPr lang="en-AU" sz="90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Key Decision Makers</a:t>
            </a:r>
            <a:r>
              <a:rPr lang="en-AU" sz="9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CEOs, Sales Directors, Marketing Managers, Operations Heads and Business Development Officers.</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a:p>
            <a:r>
              <a:rPr lang="en-AU" sz="900" kern="0" dirty="0">
                <a:effectLst/>
                <a:latin typeface="Arial" panose="020B0604020202020204" pitchFamily="34" charset="0"/>
                <a:ea typeface="Calibri" panose="020F0502020204030204" pitchFamily="34" charset="0"/>
                <a:cs typeface="Times New Roman" panose="02020603050405020304" pitchFamily="18" charset="0"/>
              </a:rPr>
              <a:t> </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4" name="object 24"/>
          <p:cNvSpPr txBox="1"/>
          <p:nvPr/>
        </p:nvSpPr>
        <p:spPr>
          <a:xfrm>
            <a:off x="3805402" y="2615511"/>
            <a:ext cx="3143250" cy="229235"/>
          </a:xfrm>
          <a:prstGeom prst="rect">
            <a:avLst/>
          </a:prstGeom>
          <a:solidFill>
            <a:srgbClr val="ED1D24"/>
          </a:solidFill>
        </p:spPr>
        <p:txBody>
          <a:bodyPr vert="horz" wrap="square" lIns="0" tIns="7620" rIns="0" bIns="0" rtlCol="0">
            <a:spAutoFit/>
          </a:bodyPr>
          <a:lstStyle/>
          <a:p>
            <a:pPr marL="781050">
              <a:lnSpc>
                <a:spcPct val="100000"/>
              </a:lnSpc>
              <a:spcBef>
                <a:spcPts val="60"/>
              </a:spcBef>
            </a:pPr>
            <a:r>
              <a:rPr sz="1000" b="1" dirty="0">
                <a:solidFill>
                  <a:srgbClr val="FFFFFF"/>
                </a:solidFill>
                <a:latin typeface="Source Sans 3 Black"/>
                <a:cs typeface="Source Sans 3 Black"/>
              </a:rPr>
              <a:t>Competitive</a:t>
            </a:r>
            <a:r>
              <a:rPr sz="1000" b="1" spc="5" dirty="0">
                <a:solidFill>
                  <a:srgbClr val="FFFFFF"/>
                </a:solidFill>
                <a:latin typeface="Source Sans 3 Black"/>
                <a:cs typeface="Source Sans 3 Black"/>
              </a:rPr>
              <a:t> </a:t>
            </a:r>
            <a:r>
              <a:rPr sz="1000" b="1" spc="-10" dirty="0">
                <a:solidFill>
                  <a:srgbClr val="FFFFFF"/>
                </a:solidFill>
                <a:latin typeface="Source Sans 3 Black"/>
                <a:cs typeface="Source Sans 3 Black"/>
              </a:rPr>
              <a:t>Differentiators</a:t>
            </a:r>
            <a:endParaRPr sz="1000" dirty="0">
              <a:latin typeface="Source Sans 3 Black"/>
              <a:cs typeface="Source Sans 3 Black"/>
            </a:endParaRPr>
          </a:p>
        </p:txBody>
      </p:sp>
      <p:sp>
        <p:nvSpPr>
          <p:cNvPr id="25" name="object 25"/>
          <p:cNvSpPr txBox="1"/>
          <p:nvPr/>
        </p:nvSpPr>
        <p:spPr>
          <a:xfrm>
            <a:off x="3812600" y="2894837"/>
            <a:ext cx="3168650" cy="1320874"/>
          </a:xfrm>
          <a:prstGeom prst="rect">
            <a:avLst/>
          </a:prstGeom>
        </p:spPr>
        <p:txBody>
          <a:bodyPr vert="horz" wrap="square" lIns="0" tIns="12700" rIns="0" bIns="0" rtlCol="0">
            <a:spAutoFit/>
          </a:bodyPr>
          <a:lstStyle/>
          <a:p>
            <a:r>
              <a:rPr lang="en-AU" sz="85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Industry-Specific Strategies</a:t>
            </a:r>
            <a:r>
              <a:rPr lang="en-AU" sz="85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Tailored to the unique challenges and needs of logistics firms, from global operations to local services.</a:t>
            </a:r>
            <a:endParaRPr lang="en-HK" sz="850" kern="100" dirty="0">
              <a:effectLst/>
              <a:latin typeface="Aptos" panose="020B0004020202020204" pitchFamily="34" charset="0"/>
              <a:ea typeface="Aptos" panose="020B0004020202020204" pitchFamily="34" charset="0"/>
              <a:cs typeface="Times New Roman" panose="02020603050405020304" pitchFamily="18" charset="0"/>
            </a:endParaRPr>
          </a:p>
          <a:p>
            <a:pPr marL="457200"/>
            <a:r>
              <a:rPr lang="en-AU" sz="85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HK" sz="850" kern="100" dirty="0">
              <a:effectLst/>
              <a:latin typeface="Aptos" panose="020B0004020202020204" pitchFamily="34" charset="0"/>
              <a:ea typeface="Aptos" panose="020B0004020202020204" pitchFamily="34" charset="0"/>
              <a:cs typeface="Times New Roman" panose="02020603050405020304" pitchFamily="18" charset="0"/>
            </a:endParaRPr>
          </a:p>
          <a:p>
            <a:r>
              <a:rPr lang="en-AU" sz="85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Scalable and Flexible Solutions</a:t>
            </a:r>
            <a:r>
              <a:rPr lang="en-AU" sz="85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Supports both large and small firms, adapting to their specific marketing goals and budgets.</a:t>
            </a:r>
            <a:endParaRPr lang="en-HK" sz="850" kern="100" dirty="0">
              <a:effectLst/>
              <a:latin typeface="Aptos" panose="020B0004020202020204" pitchFamily="34" charset="0"/>
              <a:ea typeface="Aptos" panose="020B0004020202020204" pitchFamily="34" charset="0"/>
              <a:cs typeface="Times New Roman" panose="02020603050405020304" pitchFamily="18" charset="0"/>
            </a:endParaRPr>
          </a:p>
          <a:p>
            <a:pPr marL="457200"/>
            <a:r>
              <a:rPr lang="en-AU" sz="85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HK" sz="850" kern="100" dirty="0">
              <a:effectLst/>
              <a:latin typeface="Aptos" panose="020B0004020202020204" pitchFamily="34" charset="0"/>
              <a:ea typeface="Aptos" panose="020B0004020202020204" pitchFamily="34" charset="0"/>
              <a:cs typeface="Times New Roman" panose="02020603050405020304" pitchFamily="18" charset="0"/>
            </a:endParaRPr>
          </a:p>
          <a:p>
            <a:r>
              <a:rPr lang="en-AU" sz="85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Data-Driven Insights</a:t>
            </a:r>
            <a:r>
              <a:rPr lang="en-AU" sz="85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Leverages AI to optimize targeting, improve lead conversion and maximize ROI.</a:t>
            </a:r>
            <a:endParaRPr lang="en-HK" sz="850" kern="100" dirty="0">
              <a:effectLst/>
              <a:latin typeface="Aptos" panose="020B0004020202020204" pitchFamily="34" charset="0"/>
              <a:ea typeface="Aptos" panose="020B0004020202020204" pitchFamily="34" charset="0"/>
              <a:cs typeface="Times New Roman" panose="02020603050405020304" pitchFamily="18" charset="0"/>
            </a:endParaRPr>
          </a:p>
          <a:p>
            <a:r>
              <a:rPr lang="en-AU" sz="85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HK" sz="85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6" name="object 26"/>
          <p:cNvSpPr txBox="1"/>
          <p:nvPr/>
        </p:nvSpPr>
        <p:spPr>
          <a:xfrm>
            <a:off x="457200" y="4182105"/>
            <a:ext cx="3143250" cy="229235"/>
          </a:xfrm>
          <a:prstGeom prst="rect">
            <a:avLst/>
          </a:prstGeom>
          <a:solidFill>
            <a:srgbClr val="ED1D24"/>
          </a:solidFill>
        </p:spPr>
        <p:txBody>
          <a:bodyPr vert="horz" wrap="square" lIns="0" tIns="32384" rIns="0" bIns="0" rtlCol="0">
            <a:spAutoFit/>
          </a:bodyPr>
          <a:lstStyle/>
          <a:p>
            <a:pPr algn="ctr">
              <a:lnSpc>
                <a:spcPct val="100000"/>
              </a:lnSpc>
              <a:spcBef>
                <a:spcPts val="254"/>
              </a:spcBef>
            </a:pPr>
            <a:r>
              <a:rPr sz="1000" b="1" dirty="0">
                <a:solidFill>
                  <a:srgbClr val="FFFFFF"/>
                </a:solidFill>
                <a:latin typeface="Source Sans 3 Black"/>
                <a:cs typeface="Source Sans 3 Black"/>
              </a:rPr>
              <a:t>Customer</a:t>
            </a:r>
            <a:r>
              <a:rPr sz="1000" b="1" spc="110" dirty="0">
                <a:solidFill>
                  <a:srgbClr val="FFFFFF"/>
                </a:solidFill>
                <a:latin typeface="Source Sans 3 Black"/>
                <a:cs typeface="Source Sans 3 Black"/>
              </a:rPr>
              <a:t> </a:t>
            </a:r>
            <a:r>
              <a:rPr sz="1000" b="1" spc="-10" dirty="0">
                <a:solidFill>
                  <a:srgbClr val="FFFFFF"/>
                </a:solidFill>
                <a:latin typeface="Source Sans 3 Black"/>
                <a:cs typeface="Source Sans 3 Black"/>
              </a:rPr>
              <a:t>Gains</a:t>
            </a:r>
            <a:endParaRPr sz="1000" dirty="0">
              <a:latin typeface="Source Sans 3 Black"/>
              <a:cs typeface="Source Sans 3 Black"/>
            </a:endParaRPr>
          </a:p>
        </p:txBody>
      </p:sp>
      <p:sp>
        <p:nvSpPr>
          <p:cNvPr id="27" name="object 27"/>
          <p:cNvSpPr txBox="1"/>
          <p:nvPr/>
        </p:nvSpPr>
        <p:spPr>
          <a:xfrm>
            <a:off x="470354" y="4404046"/>
            <a:ext cx="3195320" cy="1375377"/>
          </a:xfrm>
          <a:prstGeom prst="rect">
            <a:avLst/>
          </a:prstGeom>
        </p:spPr>
        <p:txBody>
          <a:bodyPr vert="horz" wrap="square" lIns="0" tIns="97155" rIns="0" bIns="0" rtlCol="0">
            <a:spAutoFit/>
          </a:bodyPr>
          <a:lstStyle/>
          <a:p>
            <a:pPr marL="90170" indent="-77470">
              <a:spcBef>
                <a:spcPts val="765"/>
              </a:spcBef>
              <a:buFontTx/>
              <a:buChar char="•"/>
              <a:tabLst>
                <a:tab pos="90170" algn="l"/>
              </a:tabLst>
            </a:pPr>
            <a:r>
              <a:rPr lang="en-AU" sz="9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Increased lead generation and client acquisition through professional, targeted campaigns.</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a:p>
            <a:pPr marL="90170" indent="-77470">
              <a:spcBef>
                <a:spcPts val="765"/>
              </a:spcBef>
              <a:buFontTx/>
              <a:buChar char="•"/>
              <a:tabLst>
                <a:tab pos="90170" algn="l"/>
              </a:tabLst>
            </a:pPr>
            <a:r>
              <a:rPr lang="en-AU" sz="9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Improved client retention via personalized, relationship-focused communication strategies.</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a:p>
            <a:pPr marL="90170" indent="-77470">
              <a:spcBef>
                <a:spcPts val="765"/>
              </a:spcBef>
              <a:buFontTx/>
              <a:buChar char="•"/>
              <a:tabLst>
                <a:tab pos="90170" algn="l"/>
              </a:tabLst>
            </a:pPr>
            <a:r>
              <a:rPr lang="en-AU" sz="9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Enhanced visibility and reputation in a competitive marketplace.</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a:p>
            <a:pPr marL="90170" indent="-77470">
              <a:spcBef>
                <a:spcPts val="765"/>
              </a:spcBef>
              <a:buFontTx/>
              <a:buChar char="•"/>
              <a:tabLst>
                <a:tab pos="90170" algn="l"/>
              </a:tabLst>
            </a:pPr>
            <a:r>
              <a:rPr lang="en-AU" sz="9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Optimized marketing ROI with clear, measurable results.</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8" name="object 28"/>
          <p:cNvSpPr txBox="1"/>
          <p:nvPr/>
        </p:nvSpPr>
        <p:spPr>
          <a:xfrm>
            <a:off x="3805402" y="4182105"/>
            <a:ext cx="3143250" cy="229235"/>
          </a:xfrm>
          <a:prstGeom prst="rect">
            <a:avLst/>
          </a:prstGeom>
          <a:solidFill>
            <a:srgbClr val="ED1D24"/>
          </a:solidFill>
        </p:spPr>
        <p:txBody>
          <a:bodyPr vert="horz" wrap="square" lIns="0" tIns="32384" rIns="0" bIns="0" rtlCol="0">
            <a:spAutoFit/>
          </a:bodyPr>
          <a:lstStyle/>
          <a:p>
            <a:pPr marL="915035">
              <a:lnSpc>
                <a:spcPct val="100000"/>
              </a:lnSpc>
              <a:spcBef>
                <a:spcPts val="254"/>
              </a:spcBef>
            </a:pPr>
            <a:r>
              <a:rPr sz="1000" b="1" dirty="0">
                <a:solidFill>
                  <a:srgbClr val="FFFFFF"/>
                </a:solidFill>
                <a:latin typeface="Source Sans 3 Black"/>
                <a:cs typeface="Source Sans 3 Black"/>
              </a:rPr>
              <a:t>Customers</a:t>
            </a:r>
            <a:r>
              <a:rPr sz="1000" b="1" spc="80" dirty="0">
                <a:solidFill>
                  <a:srgbClr val="FFFFFF"/>
                </a:solidFill>
                <a:latin typeface="Source Sans 3 Black"/>
                <a:cs typeface="Source Sans 3 Black"/>
              </a:rPr>
              <a:t> </a:t>
            </a:r>
            <a:r>
              <a:rPr sz="1000" b="1" dirty="0">
                <a:solidFill>
                  <a:srgbClr val="FFFFFF"/>
                </a:solidFill>
                <a:latin typeface="Source Sans 3 Black"/>
                <a:cs typeface="Source Sans 3 Black"/>
              </a:rPr>
              <a:t>Pain</a:t>
            </a:r>
            <a:r>
              <a:rPr sz="1000" b="1" spc="80" dirty="0">
                <a:solidFill>
                  <a:srgbClr val="FFFFFF"/>
                </a:solidFill>
                <a:latin typeface="Source Sans 3 Black"/>
                <a:cs typeface="Source Sans 3 Black"/>
              </a:rPr>
              <a:t> </a:t>
            </a:r>
            <a:r>
              <a:rPr sz="1000" b="1" spc="-10" dirty="0">
                <a:solidFill>
                  <a:srgbClr val="FFFFFF"/>
                </a:solidFill>
                <a:latin typeface="Source Sans 3 Black"/>
                <a:cs typeface="Source Sans 3 Black"/>
              </a:rPr>
              <a:t>Points</a:t>
            </a:r>
            <a:endParaRPr sz="1000" dirty="0">
              <a:latin typeface="Source Sans 3 Black"/>
              <a:cs typeface="Source Sans 3 Black"/>
            </a:endParaRPr>
          </a:p>
        </p:txBody>
      </p:sp>
      <p:sp>
        <p:nvSpPr>
          <p:cNvPr id="29" name="object 29"/>
          <p:cNvSpPr txBox="1"/>
          <p:nvPr/>
        </p:nvSpPr>
        <p:spPr>
          <a:xfrm>
            <a:off x="3816949" y="4404046"/>
            <a:ext cx="3143250" cy="1598515"/>
          </a:xfrm>
          <a:prstGeom prst="rect">
            <a:avLst/>
          </a:prstGeom>
        </p:spPr>
        <p:txBody>
          <a:bodyPr vert="horz" wrap="square" lIns="0" tIns="97155" rIns="0" bIns="0" rtlCol="0">
            <a:spAutoFit/>
          </a:bodyPr>
          <a:lstStyle/>
          <a:p>
            <a:pPr marL="90170" indent="-77470">
              <a:spcBef>
                <a:spcPts val="300"/>
              </a:spcBef>
              <a:buFontTx/>
              <a:buChar char="•"/>
              <a:tabLst>
                <a:tab pos="90170" algn="l"/>
              </a:tabLst>
            </a:pPr>
            <a:r>
              <a:rPr lang="en-AU" sz="85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Difficulty differentiating from competitors in a highly commoditized market.</a:t>
            </a:r>
            <a:endParaRPr lang="en-HK" sz="850" kern="100" dirty="0">
              <a:effectLst/>
              <a:latin typeface="Aptos" panose="020B0004020202020204" pitchFamily="34" charset="0"/>
              <a:ea typeface="Aptos" panose="020B0004020202020204" pitchFamily="34" charset="0"/>
              <a:cs typeface="Times New Roman" panose="02020603050405020304" pitchFamily="18" charset="0"/>
            </a:endParaRPr>
          </a:p>
          <a:p>
            <a:pPr marL="90170" indent="-77470">
              <a:spcBef>
                <a:spcPts val="300"/>
              </a:spcBef>
              <a:buFontTx/>
              <a:buChar char="•"/>
              <a:tabLst>
                <a:tab pos="90170" algn="l"/>
              </a:tabLst>
            </a:pPr>
            <a:r>
              <a:rPr lang="en-AU" sz="85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Limited resources or expertise to execute professional-grade marketing campaigns.</a:t>
            </a:r>
            <a:endParaRPr lang="en-HK" sz="850" kern="100" dirty="0">
              <a:effectLst/>
              <a:latin typeface="Aptos" panose="020B0004020202020204" pitchFamily="34" charset="0"/>
              <a:ea typeface="Aptos" panose="020B0004020202020204" pitchFamily="34" charset="0"/>
              <a:cs typeface="Times New Roman" panose="02020603050405020304" pitchFamily="18" charset="0"/>
            </a:endParaRPr>
          </a:p>
          <a:p>
            <a:pPr marL="90170" indent="-77470">
              <a:spcBef>
                <a:spcPts val="300"/>
              </a:spcBef>
              <a:buFontTx/>
              <a:buChar char="•"/>
              <a:tabLst>
                <a:tab pos="90170" algn="l"/>
              </a:tabLst>
            </a:pPr>
            <a:r>
              <a:rPr lang="en-AU" sz="85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Challenges in promoting niche logistics services like specialized freight or warehousing solutions.</a:t>
            </a:r>
            <a:endParaRPr lang="en-HK" sz="850" kern="100" dirty="0">
              <a:effectLst/>
              <a:latin typeface="Aptos" panose="020B0004020202020204" pitchFamily="34" charset="0"/>
              <a:ea typeface="Aptos" panose="020B0004020202020204" pitchFamily="34" charset="0"/>
              <a:cs typeface="Times New Roman" panose="02020603050405020304" pitchFamily="18" charset="0"/>
            </a:endParaRPr>
          </a:p>
          <a:p>
            <a:pPr marL="90170" indent="-77470">
              <a:spcBef>
                <a:spcPts val="300"/>
              </a:spcBef>
              <a:buFontTx/>
              <a:buChar char="•"/>
              <a:tabLst>
                <a:tab pos="90170" algn="l"/>
              </a:tabLst>
            </a:pPr>
            <a:r>
              <a:rPr lang="en-AU" sz="85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Lack of tools to measure the impact of marketing efforts and justify spending.</a:t>
            </a:r>
            <a:endParaRPr lang="en-HK" sz="850" kern="100" dirty="0">
              <a:effectLst/>
              <a:latin typeface="Aptos" panose="020B0004020202020204" pitchFamily="34" charset="0"/>
              <a:ea typeface="Aptos" panose="020B0004020202020204" pitchFamily="34" charset="0"/>
              <a:cs typeface="Times New Roman" panose="02020603050405020304" pitchFamily="18" charset="0"/>
            </a:endParaRPr>
          </a:p>
          <a:p>
            <a:pPr marL="90170" indent="-77470">
              <a:spcBef>
                <a:spcPts val="300"/>
              </a:spcBef>
              <a:buFontTx/>
              <a:buChar char="•"/>
              <a:tabLst>
                <a:tab pos="90170" algn="l"/>
              </a:tabLst>
            </a:pPr>
            <a:r>
              <a:rPr lang="en-AU" sz="85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Difficulty reaching decision-makers in B2B settings.</a:t>
            </a:r>
            <a:endParaRPr lang="en-HK" sz="850" kern="100" dirty="0">
              <a:effectLst/>
              <a:latin typeface="Aptos" panose="020B0004020202020204" pitchFamily="34" charset="0"/>
              <a:ea typeface="Aptos" panose="020B0004020202020204" pitchFamily="34" charset="0"/>
              <a:cs typeface="Times New Roman" panose="02020603050405020304" pitchFamily="18" charset="0"/>
            </a:endParaRPr>
          </a:p>
          <a:p>
            <a:pPr marL="12700">
              <a:spcBef>
                <a:spcPts val="300"/>
              </a:spcBef>
              <a:tabLst>
                <a:tab pos="90170" algn="l"/>
              </a:tabLst>
            </a:pPr>
            <a:endParaRPr lang="en-HK" sz="85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30" name="object 30"/>
          <p:cNvSpPr txBox="1"/>
          <p:nvPr/>
        </p:nvSpPr>
        <p:spPr>
          <a:xfrm>
            <a:off x="7153605" y="1271484"/>
            <a:ext cx="3081655" cy="229235"/>
          </a:xfrm>
          <a:prstGeom prst="rect">
            <a:avLst/>
          </a:prstGeom>
          <a:solidFill>
            <a:srgbClr val="9D9FA2"/>
          </a:solidFill>
        </p:spPr>
        <p:txBody>
          <a:bodyPr vert="horz" wrap="square" lIns="0" tIns="24765" rIns="0" bIns="0" rtlCol="0">
            <a:spAutoFit/>
          </a:bodyPr>
          <a:lstStyle/>
          <a:p>
            <a:pPr algn="ctr">
              <a:lnSpc>
                <a:spcPct val="100000"/>
              </a:lnSpc>
              <a:spcBef>
                <a:spcPts val="195"/>
              </a:spcBef>
            </a:pPr>
            <a:r>
              <a:rPr sz="1000" b="1" dirty="0">
                <a:latin typeface="Source Sans 3 Black"/>
                <a:cs typeface="Source Sans 3 Black"/>
              </a:rPr>
              <a:t>FAQs</a:t>
            </a:r>
            <a:r>
              <a:rPr sz="1000" b="1" spc="145" dirty="0">
                <a:latin typeface="Source Sans 3 Black"/>
                <a:cs typeface="Source Sans 3 Black"/>
              </a:rPr>
              <a:t> </a:t>
            </a:r>
            <a:r>
              <a:rPr sz="1000" b="1" dirty="0">
                <a:latin typeface="Source Sans 3 Black"/>
                <a:cs typeface="Source Sans 3 Black"/>
              </a:rPr>
              <a:t>/</a:t>
            </a:r>
            <a:r>
              <a:rPr sz="1000" b="1" spc="145" dirty="0">
                <a:latin typeface="Source Sans 3 Black"/>
                <a:cs typeface="Source Sans 3 Black"/>
              </a:rPr>
              <a:t> </a:t>
            </a:r>
            <a:r>
              <a:rPr sz="1000" b="1" spc="-10" dirty="0">
                <a:latin typeface="Source Sans 3 Black"/>
                <a:cs typeface="Source Sans 3 Black"/>
              </a:rPr>
              <a:t>Answers</a:t>
            </a:r>
            <a:endParaRPr sz="1000">
              <a:latin typeface="Source Sans 3 Black"/>
              <a:cs typeface="Source Sans 3 Black"/>
            </a:endParaRPr>
          </a:p>
        </p:txBody>
      </p:sp>
      <p:sp>
        <p:nvSpPr>
          <p:cNvPr id="31" name="object 31"/>
          <p:cNvSpPr txBox="1"/>
          <p:nvPr/>
        </p:nvSpPr>
        <p:spPr>
          <a:xfrm>
            <a:off x="7154175" y="1574178"/>
            <a:ext cx="3108104" cy="2657138"/>
          </a:xfrm>
          <a:prstGeom prst="rect">
            <a:avLst/>
          </a:prstGeom>
        </p:spPr>
        <p:txBody>
          <a:bodyPr vert="horz" wrap="square" lIns="0" tIns="25400" rIns="0" bIns="0" rtlCol="0">
            <a:spAutoFit/>
          </a:bodyPr>
          <a:lstStyle/>
          <a:p>
            <a:r>
              <a:rPr lang="en-AU" sz="90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Q. Why do logistics firms need a marketing strategy?</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a:p>
            <a:r>
              <a:rPr lang="en-AU" sz="9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 A tailored strategy ensures marketing efforts are targeted, professional and effective in attracting and retaining customers.</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a:p>
            <a:r>
              <a:rPr lang="en-AU" sz="900" b="1"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a:p>
            <a:r>
              <a:rPr lang="en-AU" sz="90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Q. Can this work for niche logistics services?</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a:p>
            <a:r>
              <a:rPr lang="en-AU" sz="9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 Yes, Robotic Marketer tailors strategies to specific offerings, such as refrigerated freight, e-commerce fulfillment, or last-mile delivery.</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a:p>
            <a:r>
              <a:rPr lang="en-AU" sz="900" b="1"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a:p>
            <a:r>
              <a:rPr lang="en-AU" sz="90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Q. How does it fit into existing operations?</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a:p>
            <a:r>
              <a:rPr lang="en-AU" sz="9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 Robotic Marketer integrates seamlessly with CRM systems like Salesforce, enabling streamlined campaign management and customer tracking.</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a:p>
            <a:r>
              <a:rPr lang="en-AU" sz="900" b="1"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a:p>
            <a:r>
              <a:rPr lang="en-AU" sz="90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Q. How does it address budget constraints?</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a:p>
            <a:r>
              <a:rPr lang="en-AU" sz="9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 The platform optimizes marketing spend by automating processes and focusing on high-impact strategies that maximize ROI.</a:t>
            </a:r>
            <a:endParaRPr lang="en-HK" sz="9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3" name="object 17">
            <a:extLst>
              <a:ext uri="{FF2B5EF4-FFF2-40B4-BE49-F238E27FC236}">
                <a16:creationId xmlns:a16="http://schemas.microsoft.com/office/drawing/2014/main" id="{29525FF0-BBD9-38C8-72EE-1C1AE7F1EB4C}"/>
              </a:ext>
            </a:extLst>
          </p:cNvPr>
          <p:cNvSpPr txBox="1"/>
          <p:nvPr/>
        </p:nvSpPr>
        <p:spPr>
          <a:xfrm>
            <a:off x="8077999" y="4759658"/>
            <a:ext cx="2152624" cy="312906"/>
          </a:xfrm>
          <a:prstGeom prst="rect">
            <a:avLst/>
          </a:prstGeom>
        </p:spPr>
        <p:txBody>
          <a:bodyPr vert="horz" wrap="square" lIns="0" tIns="12700" rIns="0" bIns="0" rtlCol="0">
            <a:spAutoFit/>
          </a:bodyPr>
          <a:lstStyle/>
          <a:p>
            <a:r>
              <a:rPr lang="en-AU" sz="65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 50-page plan that includes competitor analysis, customer segmentation and a 12-month campaign roadmap.</a:t>
            </a:r>
            <a:endParaRPr lang="en-HK" sz="65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6" name="object 17">
            <a:extLst>
              <a:ext uri="{FF2B5EF4-FFF2-40B4-BE49-F238E27FC236}">
                <a16:creationId xmlns:a16="http://schemas.microsoft.com/office/drawing/2014/main" id="{0C5BD256-0FB2-1635-4F2A-62264431200D}"/>
              </a:ext>
            </a:extLst>
          </p:cNvPr>
          <p:cNvSpPr txBox="1"/>
          <p:nvPr/>
        </p:nvSpPr>
        <p:spPr>
          <a:xfrm>
            <a:off x="7149599" y="5138387"/>
            <a:ext cx="929005" cy="212879"/>
          </a:xfrm>
          <a:prstGeom prst="rect">
            <a:avLst/>
          </a:prstGeom>
        </p:spPr>
        <p:txBody>
          <a:bodyPr vert="horz" wrap="square" lIns="0" tIns="12700" rIns="0" bIns="0" rtlCol="0">
            <a:spAutoFit/>
          </a:bodyPr>
          <a:lstStyle/>
          <a:p>
            <a:r>
              <a:rPr lang="en-AU" sz="65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Specialized </a:t>
            </a:r>
          </a:p>
          <a:p>
            <a:r>
              <a:rPr lang="en-AU" sz="65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Campaigns</a:t>
            </a:r>
            <a:endParaRPr lang="en-HK" sz="65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7" name="object 17">
            <a:extLst>
              <a:ext uri="{FF2B5EF4-FFF2-40B4-BE49-F238E27FC236}">
                <a16:creationId xmlns:a16="http://schemas.microsoft.com/office/drawing/2014/main" id="{78D72220-F0E2-5B34-44B9-B9F765C3EFD0}"/>
              </a:ext>
            </a:extLst>
          </p:cNvPr>
          <p:cNvSpPr txBox="1"/>
          <p:nvPr/>
        </p:nvSpPr>
        <p:spPr>
          <a:xfrm>
            <a:off x="8077999" y="5138386"/>
            <a:ext cx="2152624" cy="212879"/>
          </a:xfrm>
          <a:prstGeom prst="rect">
            <a:avLst/>
          </a:prstGeom>
        </p:spPr>
        <p:txBody>
          <a:bodyPr vert="horz" wrap="square" lIns="0" tIns="12700" rIns="0" bIns="0" rtlCol="0">
            <a:spAutoFit/>
          </a:bodyPr>
          <a:lstStyle/>
          <a:p>
            <a:r>
              <a:rPr lang="en-AU" sz="65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Tailored campaigns for niche services like freight forwarding, warehousing, or last-mile delivery.</a:t>
            </a:r>
            <a:endParaRPr lang="en-HK" sz="65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0" name="object 17">
            <a:extLst>
              <a:ext uri="{FF2B5EF4-FFF2-40B4-BE49-F238E27FC236}">
                <a16:creationId xmlns:a16="http://schemas.microsoft.com/office/drawing/2014/main" id="{72B60726-4E77-D35E-26D6-796E3641E083}"/>
              </a:ext>
            </a:extLst>
          </p:cNvPr>
          <p:cNvSpPr txBox="1"/>
          <p:nvPr/>
        </p:nvSpPr>
        <p:spPr>
          <a:xfrm>
            <a:off x="7149599" y="5470362"/>
            <a:ext cx="929005" cy="212879"/>
          </a:xfrm>
          <a:prstGeom prst="rect">
            <a:avLst/>
          </a:prstGeom>
        </p:spPr>
        <p:txBody>
          <a:bodyPr vert="horz" wrap="square" lIns="0" tIns="12700" rIns="0" bIns="0" rtlCol="0">
            <a:spAutoFit/>
          </a:bodyPr>
          <a:lstStyle/>
          <a:p>
            <a:r>
              <a:rPr lang="en-AU" sz="65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Growth Enablement Tools</a:t>
            </a:r>
            <a:endParaRPr lang="en-HK" sz="65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1" name="object 17">
            <a:extLst>
              <a:ext uri="{FF2B5EF4-FFF2-40B4-BE49-F238E27FC236}">
                <a16:creationId xmlns:a16="http://schemas.microsoft.com/office/drawing/2014/main" id="{7AF08EEB-5CAD-ABC2-A24F-F4860257CF3A}"/>
              </a:ext>
            </a:extLst>
          </p:cNvPr>
          <p:cNvSpPr txBox="1"/>
          <p:nvPr/>
        </p:nvSpPr>
        <p:spPr>
          <a:xfrm>
            <a:off x="8069945" y="5465498"/>
            <a:ext cx="2152624" cy="212879"/>
          </a:xfrm>
          <a:prstGeom prst="rect">
            <a:avLst/>
          </a:prstGeom>
        </p:spPr>
        <p:txBody>
          <a:bodyPr vert="horz" wrap="square" lIns="0" tIns="12700" rIns="0" bIns="0" rtlCol="0">
            <a:spAutoFit/>
          </a:bodyPr>
          <a:lstStyle/>
          <a:p>
            <a:r>
              <a:rPr lang="en-AU" sz="65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Insights and strategies for expanding market share and client retention.</a:t>
            </a:r>
            <a:endParaRPr lang="en-HK" sz="65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TotalTime>
  <Words>583</Words>
  <Application>Microsoft Macintosh PowerPoint</Application>
  <PresentationFormat>Custom</PresentationFormat>
  <Paragraphs>64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Source Sans 3 Black</vt:lpstr>
      <vt:lpstr>Aptos</vt: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Wai Man Wong</cp:lastModifiedBy>
  <cp:revision>14</cp:revision>
  <dcterms:created xsi:type="dcterms:W3CDTF">2025-01-09T00:17:16Z</dcterms:created>
  <dcterms:modified xsi:type="dcterms:W3CDTF">2025-01-09T03:47:15Z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2021-08-05T00:00:00Z</vt:filetime>
  </property>
  <property fmtid="{D5CDD505-2E9C-101B-9397-08002B2CF9AE}" pid="3" name="Creator">
    <vt:lpwstr>Adobe InDesign 16.0 (Macintosh)</vt:lpwstr>
  </property>
  <property fmtid="{D5CDD505-2E9C-101B-9397-08002B2CF9AE}" pid="4" name="LastSaved">
    <vt:filetime>2025-01-09T00:00:00Z</vt:filetime>
  </property>
  <property fmtid="{D5CDD505-2E9C-101B-9397-08002B2CF9AE}" pid="5" name="Producer">
    <vt:lpwstr>Adobe PDF Library 15.0</vt:lpwstr>
  </property>
</Properties>
</file>