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10693400" cy="7562850"/>
  <p:notesSz cx="10693400" cy="756285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9567"/>
    <p:restoredTop sz="94541"/>
  </p:normalViewPr>
  <p:slideViewPr>
    <p:cSldViewPr>
      <p:cViewPr>
        <p:scale>
          <a:sx n="93" d="100"/>
          <a:sy n="93" d="100"/>
        </p:scale>
        <p:origin x="424" y="20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1/9/25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1/9/25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1/9/25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1/9/25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1/9/25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9525" y="0"/>
            <a:ext cx="10672940" cy="7560005"/>
          </a:xfrm>
          <a:prstGeom prst="rect">
            <a:avLst/>
          </a:prstGeom>
        </p:spPr>
      </p:pic>
      <p:sp>
        <p:nvSpPr>
          <p:cNvPr id="17" name="bg object 17"/>
          <p:cNvSpPr/>
          <p:nvPr/>
        </p:nvSpPr>
        <p:spPr>
          <a:xfrm>
            <a:off x="457200" y="5976010"/>
            <a:ext cx="6491605" cy="1127125"/>
          </a:xfrm>
          <a:custGeom>
            <a:avLst/>
            <a:gdLst/>
            <a:ahLst/>
            <a:cxnLst/>
            <a:rect l="l" t="t" r="r" b="b"/>
            <a:pathLst>
              <a:path w="6491605" h="1127125">
                <a:moveTo>
                  <a:pt x="6490995" y="0"/>
                </a:moveTo>
                <a:lnTo>
                  <a:pt x="0" y="0"/>
                </a:lnTo>
                <a:lnTo>
                  <a:pt x="0" y="1126794"/>
                </a:lnTo>
                <a:lnTo>
                  <a:pt x="6490995" y="1126794"/>
                </a:lnTo>
                <a:lnTo>
                  <a:pt x="6490995" y="0"/>
                </a:lnTo>
                <a:close/>
              </a:path>
            </a:pathLst>
          </a:custGeom>
          <a:solidFill>
            <a:srgbClr val="ED1D24"/>
          </a:solidFill>
        </p:spPr>
        <p:txBody>
          <a:bodyPr wrap="square" lIns="0" tIns="0" rIns="0" bIns="0" rtlCol="0"/>
          <a:lstStyle/>
          <a:p>
            <a:endParaRPr/>
          </a:p>
        </p:txBody>
      </p:sp>
      <p:pic>
        <p:nvPicPr>
          <p:cNvPr id="18" name="bg object 18"/>
          <p:cNvPicPr/>
          <p:nvPr/>
        </p:nvPicPr>
        <p:blipFill>
          <a:blip r:embed="rId8" cstate="print"/>
          <a:stretch>
            <a:fillRect/>
          </a:stretch>
        </p:blipFill>
        <p:spPr>
          <a:xfrm>
            <a:off x="531900" y="656591"/>
            <a:ext cx="126187" cy="79641"/>
          </a:xfrm>
          <a:prstGeom prst="rect">
            <a:avLst/>
          </a:prstGeom>
        </p:spPr>
      </p:pic>
      <p:sp>
        <p:nvSpPr>
          <p:cNvPr id="19" name="bg object 19"/>
          <p:cNvSpPr/>
          <p:nvPr/>
        </p:nvSpPr>
        <p:spPr>
          <a:xfrm>
            <a:off x="457187" y="457199"/>
            <a:ext cx="394335" cy="619125"/>
          </a:xfrm>
          <a:custGeom>
            <a:avLst/>
            <a:gdLst/>
            <a:ahLst/>
            <a:cxnLst/>
            <a:rect l="l" t="t" r="r" b="b"/>
            <a:pathLst>
              <a:path w="394334" h="619125">
                <a:moveTo>
                  <a:pt x="317334" y="262483"/>
                </a:moveTo>
                <a:lnTo>
                  <a:pt x="313766" y="244817"/>
                </a:lnTo>
                <a:lnTo>
                  <a:pt x="304025" y="230365"/>
                </a:lnTo>
                <a:lnTo>
                  <a:pt x="289572" y="220624"/>
                </a:lnTo>
                <a:lnTo>
                  <a:pt x="271907" y="217043"/>
                </a:lnTo>
                <a:lnTo>
                  <a:pt x="254241" y="220624"/>
                </a:lnTo>
                <a:lnTo>
                  <a:pt x="239788" y="230365"/>
                </a:lnTo>
                <a:lnTo>
                  <a:pt x="230047" y="244817"/>
                </a:lnTo>
                <a:lnTo>
                  <a:pt x="226466" y="262483"/>
                </a:lnTo>
                <a:lnTo>
                  <a:pt x="226466" y="271627"/>
                </a:lnTo>
                <a:lnTo>
                  <a:pt x="233870" y="279031"/>
                </a:lnTo>
                <a:lnTo>
                  <a:pt x="252158" y="279031"/>
                </a:lnTo>
                <a:lnTo>
                  <a:pt x="259562" y="271627"/>
                </a:lnTo>
                <a:lnTo>
                  <a:pt x="259562" y="255676"/>
                </a:lnTo>
                <a:lnTo>
                  <a:pt x="265099" y="250151"/>
                </a:lnTo>
                <a:lnTo>
                  <a:pt x="278701" y="250151"/>
                </a:lnTo>
                <a:lnTo>
                  <a:pt x="284238" y="255676"/>
                </a:lnTo>
                <a:lnTo>
                  <a:pt x="284238" y="262483"/>
                </a:lnTo>
                <a:lnTo>
                  <a:pt x="284238" y="271627"/>
                </a:lnTo>
                <a:lnTo>
                  <a:pt x="291642" y="279031"/>
                </a:lnTo>
                <a:lnTo>
                  <a:pt x="309930" y="279031"/>
                </a:lnTo>
                <a:lnTo>
                  <a:pt x="317334" y="271627"/>
                </a:lnTo>
                <a:lnTo>
                  <a:pt x="317334" y="262483"/>
                </a:lnTo>
                <a:close/>
              </a:path>
              <a:path w="394334" h="619125">
                <a:moveTo>
                  <a:pt x="394055" y="246519"/>
                </a:moveTo>
                <a:lnTo>
                  <a:pt x="384746" y="200494"/>
                </a:lnTo>
                <a:lnTo>
                  <a:pt x="360959" y="165265"/>
                </a:lnTo>
                <a:lnTo>
                  <a:pt x="360959" y="246519"/>
                </a:lnTo>
                <a:lnTo>
                  <a:pt x="354253" y="279679"/>
                </a:lnTo>
                <a:lnTo>
                  <a:pt x="335953" y="306793"/>
                </a:lnTo>
                <a:lnTo>
                  <a:pt x="308851" y="325081"/>
                </a:lnTo>
                <a:lnTo>
                  <a:pt x="275691" y="331787"/>
                </a:lnTo>
                <a:lnTo>
                  <a:pt x="118376" y="331787"/>
                </a:lnTo>
                <a:lnTo>
                  <a:pt x="85217" y="325081"/>
                </a:lnTo>
                <a:lnTo>
                  <a:pt x="58115" y="306793"/>
                </a:lnTo>
                <a:lnTo>
                  <a:pt x="39827" y="279679"/>
                </a:lnTo>
                <a:lnTo>
                  <a:pt x="33108" y="246519"/>
                </a:lnTo>
                <a:lnTo>
                  <a:pt x="39827" y="213372"/>
                </a:lnTo>
                <a:lnTo>
                  <a:pt x="58115" y="186258"/>
                </a:lnTo>
                <a:lnTo>
                  <a:pt x="85217" y="167970"/>
                </a:lnTo>
                <a:lnTo>
                  <a:pt x="118376" y="161251"/>
                </a:lnTo>
                <a:lnTo>
                  <a:pt x="275691" y="161251"/>
                </a:lnTo>
                <a:lnTo>
                  <a:pt x="308851" y="167970"/>
                </a:lnTo>
                <a:lnTo>
                  <a:pt x="335953" y="186258"/>
                </a:lnTo>
                <a:lnTo>
                  <a:pt x="354253" y="213372"/>
                </a:lnTo>
                <a:lnTo>
                  <a:pt x="360959" y="246519"/>
                </a:lnTo>
                <a:lnTo>
                  <a:pt x="360959" y="165265"/>
                </a:lnTo>
                <a:lnTo>
                  <a:pt x="359346" y="162864"/>
                </a:lnTo>
                <a:lnTo>
                  <a:pt x="356971" y="161251"/>
                </a:lnTo>
                <a:lnTo>
                  <a:pt x="321716" y="137464"/>
                </a:lnTo>
                <a:lnTo>
                  <a:pt x="275691" y="128143"/>
                </a:lnTo>
                <a:lnTo>
                  <a:pt x="169494" y="128143"/>
                </a:lnTo>
                <a:lnTo>
                  <a:pt x="169494" y="100545"/>
                </a:lnTo>
                <a:lnTo>
                  <a:pt x="200787" y="70218"/>
                </a:lnTo>
                <a:lnTo>
                  <a:pt x="204597" y="51663"/>
                </a:lnTo>
                <a:lnTo>
                  <a:pt x="200837" y="33108"/>
                </a:lnTo>
                <a:lnTo>
                  <a:pt x="200533" y="31584"/>
                </a:lnTo>
                <a:lnTo>
                  <a:pt x="189445" y="15151"/>
                </a:lnTo>
                <a:lnTo>
                  <a:pt x="173024" y="4076"/>
                </a:lnTo>
                <a:lnTo>
                  <a:pt x="171500" y="3771"/>
                </a:lnTo>
                <a:lnTo>
                  <a:pt x="171500" y="51663"/>
                </a:lnTo>
                <a:lnTo>
                  <a:pt x="170040" y="58877"/>
                </a:lnTo>
                <a:lnTo>
                  <a:pt x="166052" y="64782"/>
                </a:lnTo>
                <a:lnTo>
                  <a:pt x="160159" y="68757"/>
                </a:lnTo>
                <a:lnTo>
                  <a:pt x="152946" y="70218"/>
                </a:lnTo>
                <a:lnTo>
                  <a:pt x="145732" y="68757"/>
                </a:lnTo>
                <a:lnTo>
                  <a:pt x="139827" y="64782"/>
                </a:lnTo>
                <a:lnTo>
                  <a:pt x="135851" y="58877"/>
                </a:lnTo>
                <a:lnTo>
                  <a:pt x="134391" y="51663"/>
                </a:lnTo>
                <a:lnTo>
                  <a:pt x="135851" y="44450"/>
                </a:lnTo>
                <a:lnTo>
                  <a:pt x="139827" y="38557"/>
                </a:lnTo>
                <a:lnTo>
                  <a:pt x="145732" y="34569"/>
                </a:lnTo>
                <a:lnTo>
                  <a:pt x="152946" y="33108"/>
                </a:lnTo>
                <a:lnTo>
                  <a:pt x="160159" y="34569"/>
                </a:lnTo>
                <a:lnTo>
                  <a:pt x="166052" y="38557"/>
                </a:lnTo>
                <a:lnTo>
                  <a:pt x="170040" y="44450"/>
                </a:lnTo>
                <a:lnTo>
                  <a:pt x="171500" y="51663"/>
                </a:lnTo>
                <a:lnTo>
                  <a:pt x="171500" y="3771"/>
                </a:lnTo>
                <a:lnTo>
                  <a:pt x="132854" y="4076"/>
                </a:lnTo>
                <a:lnTo>
                  <a:pt x="105346" y="31584"/>
                </a:lnTo>
                <a:lnTo>
                  <a:pt x="101282" y="51663"/>
                </a:lnTo>
                <a:lnTo>
                  <a:pt x="103898" y="67906"/>
                </a:lnTo>
                <a:lnTo>
                  <a:pt x="111201" y="82016"/>
                </a:lnTo>
                <a:lnTo>
                  <a:pt x="122313" y="93179"/>
                </a:lnTo>
                <a:lnTo>
                  <a:pt x="136398" y="100545"/>
                </a:lnTo>
                <a:lnTo>
                  <a:pt x="136398" y="128143"/>
                </a:lnTo>
                <a:lnTo>
                  <a:pt x="118376" y="128143"/>
                </a:lnTo>
                <a:lnTo>
                  <a:pt x="72339" y="137464"/>
                </a:lnTo>
                <a:lnTo>
                  <a:pt x="34709" y="162864"/>
                </a:lnTo>
                <a:lnTo>
                  <a:pt x="9321" y="200494"/>
                </a:lnTo>
                <a:lnTo>
                  <a:pt x="0" y="246519"/>
                </a:lnTo>
                <a:lnTo>
                  <a:pt x="9321" y="292557"/>
                </a:lnTo>
                <a:lnTo>
                  <a:pt x="34709" y="330187"/>
                </a:lnTo>
                <a:lnTo>
                  <a:pt x="72339" y="355574"/>
                </a:lnTo>
                <a:lnTo>
                  <a:pt x="118376" y="364883"/>
                </a:lnTo>
                <a:lnTo>
                  <a:pt x="259143" y="364883"/>
                </a:lnTo>
                <a:lnTo>
                  <a:pt x="259143" y="382206"/>
                </a:lnTo>
                <a:lnTo>
                  <a:pt x="236613" y="382206"/>
                </a:lnTo>
                <a:lnTo>
                  <a:pt x="191935" y="390969"/>
                </a:lnTo>
                <a:lnTo>
                  <a:pt x="155016" y="414909"/>
                </a:lnTo>
                <a:lnTo>
                  <a:pt x="129349" y="450570"/>
                </a:lnTo>
                <a:lnTo>
                  <a:pt x="118414" y="494436"/>
                </a:lnTo>
                <a:lnTo>
                  <a:pt x="86512" y="494436"/>
                </a:lnTo>
                <a:lnTo>
                  <a:pt x="86512" y="478548"/>
                </a:lnTo>
                <a:lnTo>
                  <a:pt x="100596" y="471182"/>
                </a:lnTo>
                <a:lnTo>
                  <a:pt x="111709" y="460019"/>
                </a:lnTo>
                <a:lnTo>
                  <a:pt x="117805" y="448221"/>
                </a:lnTo>
                <a:lnTo>
                  <a:pt x="118999" y="445909"/>
                </a:lnTo>
                <a:lnTo>
                  <a:pt x="121615" y="429666"/>
                </a:lnTo>
                <a:lnTo>
                  <a:pt x="117856" y="411099"/>
                </a:lnTo>
                <a:lnTo>
                  <a:pt x="117551" y="409587"/>
                </a:lnTo>
                <a:lnTo>
                  <a:pt x="106476" y="393153"/>
                </a:lnTo>
                <a:lnTo>
                  <a:pt x="90055" y="382079"/>
                </a:lnTo>
                <a:lnTo>
                  <a:pt x="88519" y="381774"/>
                </a:lnTo>
                <a:lnTo>
                  <a:pt x="88519" y="429666"/>
                </a:lnTo>
                <a:lnTo>
                  <a:pt x="87058" y="436892"/>
                </a:lnTo>
                <a:lnTo>
                  <a:pt x="83083" y="442785"/>
                </a:lnTo>
                <a:lnTo>
                  <a:pt x="77177" y="446773"/>
                </a:lnTo>
                <a:lnTo>
                  <a:pt x="69964" y="448221"/>
                </a:lnTo>
                <a:lnTo>
                  <a:pt x="62750" y="446773"/>
                </a:lnTo>
                <a:lnTo>
                  <a:pt x="56845" y="442785"/>
                </a:lnTo>
                <a:lnTo>
                  <a:pt x="52870" y="436892"/>
                </a:lnTo>
                <a:lnTo>
                  <a:pt x="51409" y="429666"/>
                </a:lnTo>
                <a:lnTo>
                  <a:pt x="52832" y="422643"/>
                </a:lnTo>
                <a:lnTo>
                  <a:pt x="52870" y="422452"/>
                </a:lnTo>
                <a:lnTo>
                  <a:pt x="56845" y="416547"/>
                </a:lnTo>
                <a:lnTo>
                  <a:pt x="62750" y="412572"/>
                </a:lnTo>
                <a:lnTo>
                  <a:pt x="69964" y="411099"/>
                </a:lnTo>
                <a:lnTo>
                  <a:pt x="77177" y="412572"/>
                </a:lnTo>
                <a:lnTo>
                  <a:pt x="83083" y="416547"/>
                </a:lnTo>
                <a:lnTo>
                  <a:pt x="87058" y="422452"/>
                </a:lnTo>
                <a:lnTo>
                  <a:pt x="88519" y="429666"/>
                </a:lnTo>
                <a:lnTo>
                  <a:pt x="88519" y="381774"/>
                </a:lnTo>
                <a:lnTo>
                  <a:pt x="49872" y="382079"/>
                </a:lnTo>
                <a:lnTo>
                  <a:pt x="22377" y="409587"/>
                </a:lnTo>
                <a:lnTo>
                  <a:pt x="18313" y="429666"/>
                </a:lnTo>
                <a:lnTo>
                  <a:pt x="20929" y="445909"/>
                </a:lnTo>
                <a:lnTo>
                  <a:pt x="28219" y="460019"/>
                </a:lnTo>
                <a:lnTo>
                  <a:pt x="39331" y="471182"/>
                </a:lnTo>
                <a:lnTo>
                  <a:pt x="53416" y="478548"/>
                </a:lnTo>
                <a:lnTo>
                  <a:pt x="53416" y="520128"/>
                </a:lnTo>
                <a:lnTo>
                  <a:pt x="60820" y="527545"/>
                </a:lnTo>
                <a:lnTo>
                  <a:pt x="121386" y="527545"/>
                </a:lnTo>
                <a:lnTo>
                  <a:pt x="136690" y="563892"/>
                </a:lnTo>
                <a:lnTo>
                  <a:pt x="162598" y="592861"/>
                </a:lnTo>
                <a:lnTo>
                  <a:pt x="196710" y="612013"/>
                </a:lnTo>
                <a:lnTo>
                  <a:pt x="236613" y="618934"/>
                </a:lnTo>
                <a:lnTo>
                  <a:pt x="275691" y="618934"/>
                </a:lnTo>
                <a:lnTo>
                  <a:pt x="321716" y="609625"/>
                </a:lnTo>
                <a:lnTo>
                  <a:pt x="356958" y="585838"/>
                </a:lnTo>
                <a:lnTo>
                  <a:pt x="359346" y="584238"/>
                </a:lnTo>
                <a:lnTo>
                  <a:pt x="384746" y="546608"/>
                </a:lnTo>
                <a:lnTo>
                  <a:pt x="394055" y="500570"/>
                </a:lnTo>
                <a:lnTo>
                  <a:pt x="386232" y="458241"/>
                </a:lnTo>
                <a:lnTo>
                  <a:pt x="364693" y="422643"/>
                </a:lnTo>
                <a:lnTo>
                  <a:pt x="360959" y="419646"/>
                </a:lnTo>
                <a:lnTo>
                  <a:pt x="360959" y="500570"/>
                </a:lnTo>
                <a:lnTo>
                  <a:pt x="354253" y="533730"/>
                </a:lnTo>
                <a:lnTo>
                  <a:pt x="335953" y="560844"/>
                </a:lnTo>
                <a:lnTo>
                  <a:pt x="308851" y="579132"/>
                </a:lnTo>
                <a:lnTo>
                  <a:pt x="275691" y="585838"/>
                </a:lnTo>
                <a:lnTo>
                  <a:pt x="236613" y="585838"/>
                </a:lnTo>
                <a:lnTo>
                  <a:pt x="203466" y="579132"/>
                </a:lnTo>
                <a:lnTo>
                  <a:pt x="176364" y="560844"/>
                </a:lnTo>
                <a:lnTo>
                  <a:pt x="158076" y="533730"/>
                </a:lnTo>
                <a:lnTo>
                  <a:pt x="151358" y="500570"/>
                </a:lnTo>
                <a:lnTo>
                  <a:pt x="152603" y="494436"/>
                </a:lnTo>
                <a:lnTo>
                  <a:pt x="158076" y="467423"/>
                </a:lnTo>
                <a:lnTo>
                  <a:pt x="176364" y="440309"/>
                </a:lnTo>
                <a:lnTo>
                  <a:pt x="203466" y="422021"/>
                </a:lnTo>
                <a:lnTo>
                  <a:pt x="236613" y="415302"/>
                </a:lnTo>
                <a:lnTo>
                  <a:pt x="275691" y="415302"/>
                </a:lnTo>
                <a:lnTo>
                  <a:pt x="308851" y="422021"/>
                </a:lnTo>
                <a:lnTo>
                  <a:pt x="335953" y="440309"/>
                </a:lnTo>
                <a:lnTo>
                  <a:pt x="354253" y="467423"/>
                </a:lnTo>
                <a:lnTo>
                  <a:pt x="360959" y="500570"/>
                </a:lnTo>
                <a:lnTo>
                  <a:pt x="360959" y="419646"/>
                </a:lnTo>
                <a:lnTo>
                  <a:pt x="355549" y="415302"/>
                </a:lnTo>
                <a:lnTo>
                  <a:pt x="332384" y="396722"/>
                </a:lnTo>
                <a:lnTo>
                  <a:pt x="292239" y="383387"/>
                </a:lnTo>
                <a:lnTo>
                  <a:pt x="292239" y="363702"/>
                </a:lnTo>
                <a:lnTo>
                  <a:pt x="332384" y="350380"/>
                </a:lnTo>
                <a:lnTo>
                  <a:pt x="355549" y="331787"/>
                </a:lnTo>
                <a:lnTo>
                  <a:pt x="364693" y="324459"/>
                </a:lnTo>
                <a:lnTo>
                  <a:pt x="386232" y="288861"/>
                </a:lnTo>
                <a:lnTo>
                  <a:pt x="394055" y="246519"/>
                </a:lnTo>
                <a:close/>
              </a:path>
            </a:pathLst>
          </a:custGeom>
          <a:solidFill>
            <a:srgbClr val="ED1D24"/>
          </a:solidFill>
        </p:spPr>
        <p:txBody>
          <a:bodyPr wrap="square" lIns="0" tIns="0" rIns="0" bIns="0" rtlCol="0"/>
          <a:lstStyle/>
          <a:p>
            <a:endParaRPr/>
          </a:p>
        </p:txBody>
      </p:sp>
      <p:pic>
        <p:nvPicPr>
          <p:cNvPr id="20" name="bg object 20"/>
          <p:cNvPicPr/>
          <p:nvPr/>
        </p:nvPicPr>
        <p:blipFill>
          <a:blip r:embed="rId9" cstate="print"/>
          <a:stretch>
            <a:fillRect/>
          </a:stretch>
        </p:blipFill>
        <p:spPr>
          <a:xfrm>
            <a:off x="661697" y="906115"/>
            <a:ext cx="103314" cy="103314"/>
          </a:xfrm>
          <a:prstGeom prst="rect">
            <a:avLst/>
          </a:prstGeom>
        </p:spPr>
      </p:pic>
      <p:pic>
        <p:nvPicPr>
          <p:cNvPr id="21" name="bg object 21"/>
          <p:cNvPicPr/>
          <p:nvPr/>
        </p:nvPicPr>
        <p:blipFill>
          <a:blip r:embed="rId10" cstate="print"/>
          <a:stretch>
            <a:fillRect/>
          </a:stretch>
        </p:blipFill>
        <p:spPr>
          <a:xfrm>
            <a:off x="937172" y="662106"/>
            <a:ext cx="1198831" cy="414239"/>
          </a:xfrm>
          <a:prstGeom prst="rect">
            <a:avLst/>
          </a:prstGeom>
        </p:spPr>
      </p:pic>
      <p:sp>
        <p:nvSpPr>
          <p:cNvPr id="2" name="Holder 2"/>
          <p:cNvSpPr>
            <a:spLocks noGrp="1"/>
          </p:cNvSpPr>
          <p:nvPr>
            <p:ph type="title"/>
          </p:nvPr>
        </p:nvSpPr>
        <p:spPr>
          <a:xfrm>
            <a:off x="534670" y="302514"/>
            <a:ext cx="9624060" cy="1210056"/>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534670" y="1739455"/>
            <a:ext cx="9624060"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635756" y="7033450"/>
            <a:ext cx="3421888"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1/9/25</a:t>
            </a:fld>
            <a:endParaRPr lang="en-US"/>
          </a:p>
        </p:txBody>
      </p:sp>
      <p:sp>
        <p:nvSpPr>
          <p:cNvPr id="6" name="Holder 6"/>
          <p:cNvSpPr>
            <a:spLocks noGrp="1"/>
          </p:cNvSpPr>
          <p:nvPr>
            <p:ph type="sldNum" sz="quarter" idx="7"/>
          </p:nvPr>
        </p:nvSpPr>
        <p:spPr>
          <a:xfrm>
            <a:off x="7699248" y="7033450"/>
            <a:ext cx="2459482"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7200" y="1409533"/>
            <a:ext cx="3143250" cy="229235"/>
          </a:xfrm>
          <a:prstGeom prst="rect">
            <a:avLst/>
          </a:prstGeom>
          <a:solidFill>
            <a:srgbClr val="ED1D24"/>
          </a:solidFill>
        </p:spPr>
        <p:txBody>
          <a:bodyPr vert="horz" wrap="square" lIns="0" tIns="36830" rIns="0" bIns="0" rtlCol="0">
            <a:spAutoFit/>
          </a:bodyPr>
          <a:lstStyle/>
          <a:p>
            <a:pPr marL="1038860">
              <a:lnSpc>
                <a:spcPct val="100000"/>
              </a:lnSpc>
              <a:spcBef>
                <a:spcPts val="290"/>
              </a:spcBef>
            </a:pPr>
            <a:r>
              <a:rPr sz="1000" b="1" dirty="0">
                <a:solidFill>
                  <a:srgbClr val="FFFFFF"/>
                </a:solidFill>
                <a:latin typeface="Source Sans 3 Black"/>
                <a:cs typeface="Source Sans 3 Black"/>
              </a:rPr>
              <a:t>Solution</a:t>
            </a:r>
            <a:r>
              <a:rPr sz="1000" b="1" spc="-20" dirty="0">
                <a:solidFill>
                  <a:srgbClr val="FFFFFF"/>
                </a:solidFill>
                <a:latin typeface="Source Sans 3 Black"/>
                <a:cs typeface="Source Sans 3 Black"/>
              </a:rPr>
              <a:t> </a:t>
            </a:r>
            <a:r>
              <a:rPr sz="1000" b="1" spc="-10" dirty="0">
                <a:solidFill>
                  <a:srgbClr val="FFFFFF"/>
                </a:solidFill>
                <a:latin typeface="Source Sans 3 Black"/>
                <a:cs typeface="Source Sans 3 Black"/>
              </a:rPr>
              <a:t>Overview</a:t>
            </a:r>
            <a:endParaRPr sz="1000">
              <a:latin typeface="Source Sans 3 Black"/>
              <a:cs typeface="Source Sans 3 Black"/>
            </a:endParaRPr>
          </a:p>
        </p:txBody>
      </p:sp>
      <p:sp>
        <p:nvSpPr>
          <p:cNvPr id="3" name="object 3"/>
          <p:cNvSpPr txBox="1"/>
          <p:nvPr/>
        </p:nvSpPr>
        <p:spPr>
          <a:xfrm>
            <a:off x="470354" y="1739410"/>
            <a:ext cx="3143249" cy="628377"/>
          </a:xfrm>
          <a:prstGeom prst="rect">
            <a:avLst/>
          </a:prstGeom>
        </p:spPr>
        <p:txBody>
          <a:bodyPr vert="horz" wrap="square" lIns="0" tIns="12700" rIns="0" bIns="0" rtlCol="0">
            <a:spAutoFit/>
          </a:bodyPr>
          <a:lstStyle/>
          <a:p>
            <a:r>
              <a:rPr lang="en-US" sz="8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Robotic Marketer for Legal Firms</a:t>
            </a:r>
            <a:r>
              <a:rPr lang="en-US" sz="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provides an AI-driven marketing strategy platform designed to meet the unique needs of law firms. It empowers firms to enhance client acquisition, improve retention and strengthen their reputation through compliant, targeted and data-driven marketing strategies.</a:t>
            </a:r>
            <a:endParaRPr lang="en-HK" sz="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object 4"/>
          <p:cNvSpPr txBox="1"/>
          <p:nvPr/>
        </p:nvSpPr>
        <p:spPr>
          <a:xfrm>
            <a:off x="2486151" y="405132"/>
            <a:ext cx="7613015" cy="520700"/>
          </a:xfrm>
          <a:prstGeom prst="rect">
            <a:avLst/>
          </a:prstGeom>
        </p:spPr>
        <p:txBody>
          <a:bodyPr vert="horz" wrap="square" lIns="0" tIns="12700" rIns="0" bIns="0" rtlCol="0">
            <a:spAutoFit/>
          </a:bodyPr>
          <a:lstStyle/>
          <a:p>
            <a:pPr marL="12700" marR="5080">
              <a:lnSpc>
                <a:spcPct val="108300"/>
              </a:lnSpc>
              <a:spcBef>
                <a:spcPts val="100"/>
              </a:spcBef>
            </a:pPr>
            <a:r>
              <a:rPr sz="1000" dirty="0">
                <a:latin typeface="Arial"/>
                <a:cs typeface="Arial"/>
              </a:rPr>
              <a:t>Robotic Marketer is</a:t>
            </a:r>
            <a:r>
              <a:rPr sz="1000" spc="5" dirty="0">
                <a:latin typeface="Arial"/>
                <a:cs typeface="Arial"/>
              </a:rPr>
              <a:t> </a:t>
            </a:r>
            <a:r>
              <a:rPr sz="1000" dirty="0">
                <a:latin typeface="Arial"/>
                <a:cs typeface="Arial"/>
              </a:rPr>
              <a:t>a world-first, </a:t>
            </a:r>
            <a:r>
              <a:rPr sz="1000" spc="-10" dirty="0">
                <a:latin typeface="Arial"/>
                <a:cs typeface="Arial"/>
              </a:rPr>
              <a:t>AI-</a:t>
            </a:r>
            <a:r>
              <a:rPr sz="1000" dirty="0">
                <a:latin typeface="Arial"/>
                <a:cs typeface="Arial"/>
              </a:rPr>
              <a:t>powered</a:t>
            </a:r>
            <a:r>
              <a:rPr sz="1000" spc="5" dirty="0">
                <a:latin typeface="Arial"/>
                <a:cs typeface="Arial"/>
              </a:rPr>
              <a:t> </a:t>
            </a:r>
            <a:r>
              <a:rPr sz="1000" dirty="0">
                <a:latin typeface="Arial"/>
                <a:cs typeface="Arial"/>
              </a:rPr>
              <a:t>automated marketing</a:t>
            </a:r>
            <a:r>
              <a:rPr sz="1000" spc="5" dirty="0">
                <a:latin typeface="Arial"/>
                <a:cs typeface="Arial"/>
              </a:rPr>
              <a:t> </a:t>
            </a:r>
            <a:r>
              <a:rPr sz="1000" dirty="0">
                <a:latin typeface="Arial"/>
                <a:cs typeface="Arial"/>
              </a:rPr>
              <a:t>strategy technology firm</a:t>
            </a:r>
            <a:r>
              <a:rPr sz="1000" spc="5" dirty="0">
                <a:latin typeface="Arial"/>
                <a:cs typeface="Arial"/>
              </a:rPr>
              <a:t> </a:t>
            </a:r>
            <a:r>
              <a:rPr sz="1000" dirty="0">
                <a:latin typeface="Arial"/>
                <a:cs typeface="Arial"/>
              </a:rPr>
              <a:t>that combines human</a:t>
            </a:r>
            <a:r>
              <a:rPr sz="1000" spc="5" dirty="0">
                <a:latin typeface="Arial"/>
                <a:cs typeface="Arial"/>
              </a:rPr>
              <a:t> </a:t>
            </a:r>
            <a:r>
              <a:rPr sz="1000" dirty="0">
                <a:latin typeface="Arial"/>
                <a:cs typeface="Arial"/>
              </a:rPr>
              <a:t>input with</a:t>
            </a:r>
            <a:r>
              <a:rPr sz="1000" spc="5" dirty="0">
                <a:latin typeface="Arial"/>
                <a:cs typeface="Arial"/>
              </a:rPr>
              <a:t> </a:t>
            </a:r>
            <a:r>
              <a:rPr sz="1000" dirty="0">
                <a:latin typeface="Arial"/>
                <a:cs typeface="Arial"/>
              </a:rPr>
              <a:t>big </a:t>
            </a:r>
            <a:r>
              <a:rPr sz="1000" spc="-10" dirty="0">
                <a:latin typeface="Arial"/>
                <a:cs typeface="Arial"/>
              </a:rPr>
              <a:t>data, </a:t>
            </a:r>
            <a:r>
              <a:rPr sz="1000" dirty="0">
                <a:latin typeface="Arial"/>
                <a:cs typeface="Arial"/>
              </a:rPr>
              <a:t>machine</a:t>
            </a:r>
            <a:r>
              <a:rPr sz="1000" spc="-5" dirty="0">
                <a:latin typeface="Arial"/>
                <a:cs typeface="Arial"/>
              </a:rPr>
              <a:t> </a:t>
            </a:r>
            <a:r>
              <a:rPr sz="1000" dirty="0">
                <a:latin typeface="Arial"/>
                <a:cs typeface="Arial"/>
              </a:rPr>
              <a:t>learning and industry</a:t>
            </a:r>
            <a:r>
              <a:rPr sz="1000" spc="-5" dirty="0">
                <a:latin typeface="Arial"/>
                <a:cs typeface="Arial"/>
              </a:rPr>
              <a:t> </a:t>
            </a:r>
            <a:r>
              <a:rPr sz="1000" dirty="0">
                <a:latin typeface="Arial"/>
                <a:cs typeface="Arial"/>
              </a:rPr>
              <a:t>best practice giving</a:t>
            </a:r>
            <a:r>
              <a:rPr sz="1000" spc="-5" dirty="0">
                <a:latin typeface="Arial"/>
                <a:cs typeface="Arial"/>
              </a:rPr>
              <a:t> </a:t>
            </a:r>
            <a:r>
              <a:rPr sz="1000" dirty="0">
                <a:latin typeface="Arial"/>
                <a:cs typeface="Arial"/>
              </a:rPr>
              <a:t>companies a </a:t>
            </a:r>
            <a:r>
              <a:rPr sz="1000" spc="-10" dirty="0">
                <a:latin typeface="Arial"/>
                <a:cs typeface="Arial"/>
              </a:rPr>
              <a:t>faster,</a:t>
            </a:r>
            <a:r>
              <a:rPr sz="1000" spc="-5" dirty="0">
                <a:latin typeface="Arial"/>
                <a:cs typeface="Arial"/>
              </a:rPr>
              <a:t> </a:t>
            </a:r>
            <a:r>
              <a:rPr sz="1000" dirty="0">
                <a:latin typeface="Arial"/>
                <a:cs typeface="Arial"/>
              </a:rPr>
              <a:t>smarter and more</a:t>
            </a:r>
            <a:r>
              <a:rPr sz="1000" spc="-5" dirty="0">
                <a:latin typeface="Arial"/>
                <a:cs typeface="Arial"/>
              </a:rPr>
              <a:t> </a:t>
            </a:r>
            <a:r>
              <a:rPr sz="1000" dirty="0">
                <a:latin typeface="Arial"/>
                <a:cs typeface="Arial"/>
              </a:rPr>
              <a:t>intuitive way to</a:t>
            </a:r>
            <a:r>
              <a:rPr sz="1000" spc="-5" dirty="0">
                <a:latin typeface="Arial"/>
                <a:cs typeface="Arial"/>
              </a:rPr>
              <a:t> </a:t>
            </a:r>
            <a:r>
              <a:rPr sz="1000" dirty="0">
                <a:latin typeface="Arial"/>
                <a:cs typeface="Arial"/>
              </a:rPr>
              <a:t>connect with more</a:t>
            </a:r>
            <a:r>
              <a:rPr sz="1000" spc="-5" dirty="0">
                <a:latin typeface="Arial"/>
                <a:cs typeface="Arial"/>
              </a:rPr>
              <a:t> </a:t>
            </a:r>
            <a:r>
              <a:rPr sz="1000" spc="-10" dirty="0">
                <a:latin typeface="Arial"/>
                <a:cs typeface="Arial"/>
              </a:rPr>
              <a:t>customers, </a:t>
            </a:r>
            <a:r>
              <a:rPr sz="1000" dirty="0">
                <a:latin typeface="Arial"/>
                <a:cs typeface="Arial"/>
              </a:rPr>
              <a:t>generate</a:t>
            </a:r>
            <a:r>
              <a:rPr sz="1000" spc="-20" dirty="0">
                <a:latin typeface="Arial"/>
                <a:cs typeface="Arial"/>
              </a:rPr>
              <a:t> </a:t>
            </a:r>
            <a:r>
              <a:rPr sz="1000" dirty="0">
                <a:latin typeface="Arial"/>
                <a:cs typeface="Arial"/>
              </a:rPr>
              <a:t>leads</a:t>
            </a:r>
            <a:r>
              <a:rPr sz="1000" spc="-25" dirty="0">
                <a:latin typeface="Arial"/>
                <a:cs typeface="Arial"/>
              </a:rPr>
              <a:t> </a:t>
            </a:r>
            <a:r>
              <a:rPr sz="1000" dirty="0">
                <a:latin typeface="Arial"/>
                <a:cs typeface="Arial"/>
              </a:rPr>
              <a:t>and</a:t>
            </a:r>
            <a:r>
              <a:rPr sz="1000" spc="-20" dirty="0">
                <a:latin typeface="Arial"/>
                <a:cs typeface="Arial"/>
              </a:rPr>
              <a:t> </a:t>
            </a:r>
            <a:r>
              <a:rPr sz="1000" dirty="0">
                <a:latin typeface="Arial"/>
                <a:cs typeface="Arial"/>
              </a:rPr>
              <a:t>accelerate</a:t>
            </a:r>
            <a:r>
              <a:rPr sz="1000" spc="-20" dirty="0">
                <a:latin typeface="Arial"/>
                <a:cs typeface="Arial"/>
              </a:rPr>
              <a:t> </a:t>
            </a:r>
            <a:r>
              <a:rPr sz="1000" dirty="0">
                <a:latin typeface="Arial"/>
                <a:cs typeface="Arial"/>
              </a:rPr>
              <a:t>business</a:t>
            </a:r>
            <a:r>
              <a:rPr sz="1000" spc="-20" dirty="0">
                <a:latin typeface="Arial"/>
                <a:cs typeface="Arial"/>
              </a:rPr>
              <a:t> </a:t>
            </a:r>
            <a:r>
              <a:rPr sz="1000" spc="-10" dirty="0">
                <a:latin typeface="Arial"/>
                <a:cs typeface="Arial"/>
              </a:rPr>
              <a:t>growth.</a:t>
            </a:r>
            <a:endParaRPr sz="1000" dirty="0">
              <a:latin typeface="Arial"/>
              <a:cs typeface="Arial"/>
            </a:endParaRPr>
          </a:p>
        </p:txBody>
      </p:sp>
      <p:sp>
        <p:nvSpPr>
          <p:cNvPr id="5" name="object 5"/>
          <p:cNvSpPr txBox="1"/>
          <p:nvPr/>
        </p:nvSpPr>
        <p:spPr>
          <a:xfrm>
            <a:off x="569978" y="6014775"/>
            <a:ext cx="1282065" cy="177800"/>
          </a:xfrm>
          <a:prstGeom prst="rect">
            <a:avLst/>
          </a:prstGeom>
        </p:spPr>
        <p:txBody>
          <a:bodyPr vert="horz" wrap="square" lIns="0" tIns="12700" rIns="0" bIns="0" rtlCol="0">
            <a:spAutoFit/>
          </a:bodyPr>
          <a:lstStyle/>
          <a:p>
            <a:pPr>
              <a:lnSpc>
                <a:spcPct val="100000"/>
              </a:lnSpc>
              <a:spcBef>
                <a:spcPts val="100"/>
              </a:spcBef>
            </a:pPr>
            <a:r>
              <a:rPr sz="1000" b="1" dirty="0">
                <a:solidFill>
                  <a:srgbClr val="FFFFFF"/>
                </a:solidFill>
                <a:latin typeface="Source Sans 3 Black"/>
                <a:cs typeface="Source Sans 3 Black"/>
              </a:rPr>
              <a:t>Engagement</a:t>
            </a:r>
            <a:r>
              <a:rPr sz="1000" b="1" spc="70" dirty="0">
                <a:solidFill>
                  <a:srgbClr val="FFFFFF"/>
                </a:solidFill>
                <a:latin typeface="Source Sans 3 Black"/>
                <a:cs typeface="Source Sans 3 Black"/>
              </a:rPr>
              <a:t> </a:t>
            </a:r>
            <a:r>
              <a:rPr sz="1000" b="1" dirty="0">
                <a:solidFill>
                  <a:srgbClr val="FFFFFF"/>
                </a:solidFill>
                <a:latin typeface="Source Sans 3 Black"/>
                <a:cs typeface="Source Sans 3 Black"/>
              </a:rPr>
              <a:t>:</a:t>
            </a:r>
            <a:r>
              <a:rPr sz="1000" b="1" spc="75" dirty="0">
                <a:solidFill>
                  <a:srgbClr val="FFFFFF"/>
                </a:solidFill>
                <a:latin typeface="Source Sans 3 Black"/>
                <a:cs typeface="Source Sans 3 Black"/>
              </a:rPr>
              <a:t> </a:t>
            </a:r>
            <a:r>
              <a:rPr sz="1000" b="1" dirty="0">
                <a:solidFill>
                  <a:srgbClr val="FFFFFF"/>
                </a:solidFill>
                <a:latin typeface="Source Sans 3 Black"/>
                <a:cs typeface="Source Sans 3 Black"/>
              </a:rPr>
              <a:t>How</a:t>
            </a:r>
            <a:r>
              <a:rPr sz="1000" b="1" spc="75" dirty="0">
                <a:solidFill>
                  <a:srgbClr val="FFFFFF"/>
                </a:solidFill>
                <a:latin typeface="Source Sans 3 Black"/>
                <a:cs typeface="Source Sans 3 Black"/>
              </a:rPr>
              <a:t> </a:t>
            </a:r>
            <a:r>
              <a:rPr sz="1000" b="1" spc="-25" dirty="0">
                <a:solidFill>
                  <a:srgbClr val="FFFFFF"/>
                </a:solidFill>
                <a:latin typeface="Source Sans 3 Black"/>
                <a:cs typeface="Source Sans 3 Black"/>
              </a:rPr>
              <a:t>To</a:t>
            </a:r>
            <a:endParaRPr sz="1000" dirty="0">
              <a:latin typeface="Source Sans 3 Black"/>
              <a:cs typeface="Source Sans 3 Black"/>
            </a:endParaRPr>
          </a:p>
        </p:txBody>
      </p:sp>
      <p:sp>
        <p:nvSpPr>
          <p:cNvPr id="6" name="object 6"/>
          <p:cNvSpPr txBox="1"/>
          <p:nvPr/>
        </p:nvSpPr>
        <p:spPr>
          <a:xfrm>
            <a:off x="569978" y="6246807"/>
            <a:ext cx="2846070" cy="697883"/>
          </a:xfrm>
          <a:prstGeom prst="rect">
            <a:avLst/>
          </a:prstGeom>
        </p:spPr>
        <p:txBody>
          <a:bodyPr vert="horz" wrap="square" lIns="0" tIns="63500" rIns="0" bIns="0" rtlCol="0">
            <a:spAutoFit/>
          </a:bodyPr>
          <a:lstStyle/>
          <a:p>
            <a:pPr marL="144780" indent="-132080">
              <a:lnSpc>
                <a:spcPct val="150000"/>
              </a:lnSpc>
              <a:spcBef>
                <a:spcPts val="500"/>
              </a:spcBef>
              <a:buFont typeface="Source Sans 3 Black"/>
              <a:buChar char="✓"/>
              <a:tabLst>
                <a:tab pos="144780" algn="l"/>
              </a:tabLst>
            </a:pPr>
            <a:r>
              <a:rPr lang="en-HK" sz="800" spc="-10" dirty="0">
                <a:solidFill>
                  <a:srgbClr val="FFFFFF"/>
                </a:solidFill>
                <a:latin typeface="Arial" panose="020B0604020202020204" pitchFamily="34" charset="0"/>
                <a:cs typeface="Arial" panose="020B0604020202020204" pitchFamily="34" charset="0"/>
              </a:rPr>
              <a:t>Understand Their Challenges</a:t>
            </a:r>
            <a:endParaRPr lang="en-HK" sz="800" dirty="0">
              <a:latin typeface="Arial" panose="020B0604020202020204" pitchFamily="34" charset="0"/>
              <a:cs typeface="Arial" panose="020B0604020202020204" pitchFamily="34" charset="0"/>
            </a:endParaRPr>
          </a:p>
          <a:p>
            <a:pPr marL="144780" indent="-132080">
              <a:lnSpc>
                <a:spcPct val="150000"/>
              </a:lnSpc>
              <a:spcBef>
                <a:spcPts val="400"/>
              </a:spcBef>
              <a:buFont typeface="Source Sans 3 Black"/>
              <a:buChar char="✓"/>
              <a:tabLst>
                <a:tab pos="144780" algn="l"/>
              </a:tabLst>
            </a:pPr>
            <a:r>
              <a:rPr sz="800" dirty="0">
                <a:solidFill>
                  <a:srgbClr val="FFFFFF"/>
                </a:solidFill>
                <a:latin typeface="Arial" panose="020B0604020202020204" pitchFamily="34" charset="0"/>
                <a:cs typeface="Arial" panose="020B0604020202020204" pitchFamily="34" charset="0"/>
              </a:rPr>
              <a:t>Proactively</a:t>
            </a:r>
            <a:r>
              <a:rPr sz="800" spc="-20" dirty="0">
                <a:solidFill>
                  <a:srgbClr val="FFFFFF"/>
                </a:solidFill>
                <a:latin typeface="Arial" panose="020B0604020202020204" pitchFamily="34" charset="0"/>
                <a:cs typeface="Arial" panose="020B0604020202020204" pitchFamily="34" charset="0"/>
              </a:rPr>
              <a:t> </a:t>
            </a:r>
            <a:r>
              <a:rPr lang="en-US" sz="800" spc="-20" dirty="0">
                <a:solidFill>
                  <a:srgbClr val="FFFFFF"/>
                </a:solidFill>
                <a:latin typeface="Arial" panose="020B0604020202020204" pitchFamily="34" charset="0"/>
                <a:cs typeface="Arial" panose="020B0604020202020204" pitchFamily="34" charset="0"/>
              </a:rPr>
              <a:t>P</a:t>
            </a:r>
            <a:r>
              <a:rPr lang="en-US" sz="800" dirty="0">
                <a:solidFill>
                  <a:srgbClr val="FFFFFF"/>
                </a:solidFill>
                <a:latin typeface="Arial" panose="020B0604020202020204" pitchFamily="34" charset="0"/>
                <a:cs typeface="Arial" panose="020B0604020202020204" pitchFamily="34" charset="0"/>
              </a:rPr>
              <a:t>osition Solutions</a:t>
            </a:r>
            <a:endParaRPr sz="800" dirty="0">
              <a:latin typeface="Arial" panose="020B0604020202020204" pitchFamily="34" charset="0"/>
              <a:cs typeface="Arial" panose="020B0604020202020204" pitchFamily="34" charset="0"/>
            </a:endParaRPr>
          </a:p>
          <a:p>
            <a:pPr marL="144780" indent="-132080">
              <a:lnSpc>
                <a:spcPct val="150000"/>
              </a:lnSpc>
              <a:spcBef>
                <a:spcPts val="400"/>
              </a:spcBef>
              <a:buFont typeface="Source Sans 3 Black"/>
              <a:buChar char="✓"/>
              <a:tabLst>
                <a:tab pos="144780" algn="l"/>
              </a:tabLst>
            </a:pPr>
            <a:r>
              <a:rPr sz="800">
                <a:solidFill>
                  <a:srgbClr val="FFFFFF"/>
                </a:solidFill>
                <a:latin typeface="Arial" panose="020B0604020202020204" pitchFamily="34" charset="0"/>
                <a:cs typeface="Arial" panose="020B0604020202020204" pitchFamily="34" charset="0"/>
              </a:rPr>
              <a:t>Simplify </a:t>
            </a:r>
            <a:r>
              <a:rPr lang="en-US" sz="800" spc="-10" dirty="0">
                <a:solidFill>
                  <a:srgbClr val="FFFFFF"/>
                </a:solidFill>
                <a:latin typeface="Arial" panose="020B0604020202020204" pitchFamily="34" charset="0"/>
                <a:cs typeface="Arial" panose="020B0604020202020204" pitchFamily="34" charset="0"/>
              </a:rPr>
              <a:t>C</a:t>
            </a:r>
            <a:r>
              <a:rPr sz="800" spc="-10">
                <a:solidFill>
                  <a:srgbClr val="FFFFFF"/>
                </a:solidFill>
                <a:latin typeface="Arial" panose="020B0604020202020204" pitchFamily="34" charset="0"/>
                <a:cs typeface="Arial" panose="020B0604020202020204" pitchFamily="34" charset="0"/>
              </a:rPr>
              <a:t>ommunications</a:t>
            </a:r>
            <a:endParaRPr sz="800" dirty="0">
              <a:latin typeface="Arial" panose="020B0604020202020204" pitchFamily="34" charset="0"/>
              <a:cs typeface="Arial" panose="020B0604020202020204" pitchFamily="34" charset="0"/>
            </a:endParaRPr>
          </a:p>
        </p:txBody>
      </p:sp>
      <p:sp>
        <p:nvSpPr>
          <p:cNvPr id="7" name="object 7"/>
          <p:cNvSpPr txBox="1"/>
          <p:nvPr/>
        </p:nvSpPr>
        <p:spPr>
          <a:xfrm>
            <a:off x="3822700" y="6017709"/>
            <a:ext cx="669925" cy="177800"/>
          </a:xfrm>
          <a:prstGeom prst="rect">
            <a:avLst/>
          </a:prstGeom>
        </p:spPr>
        <p:txBody>
          <a:bodyPr vert="horz" wrap="square" lIns="0" tIns="12700" rIns="0" bIns="0" rtlCol="0">
            <a:spAutoFit/>
          </a:bodyPr>
          <a:lstStyle/>
          <a:p>
            <a:pPr>
              <a:lnSpc>
                <a:spcPct val="100000"/>
              </a:lnSpc>
              <a:spcBef>
                <a:spcPts val="100"/>
              </a:spcBef>
            </a:pPr>
            <a:r>
              <a:rPr sz="1000" b="1" spc="-10" dirty="0">
                <a:solidFill>
                  <a:srgbClr val="FFFFFF"/>
                </a:solidFill>
                <a:latin typeface="Source Sans 3 Black"/>
                <a:cs typeface="Source Sans 3 Black"/>
              </a:rPr>
              <a:t>Accentuate</a:t>
            </a:r>
            <a:endParaRPr sz="1000" dirty="0">
              <a:latin typeface="Source Sans 3 Black"/>
              <a:cs typeface="Source Sans 3 Black"/>
            </a:endParaRPr>
          </a:p>
        </p:txBody>
      </p:sp>
      <p:sp>
        <p:nvSpPr>
          <p:cNvPr id="8" name="object 8"/>
          <p:cNvSpPr txBox="1"/>
          <p:nvPr/>
        </p:nvSpPr>
        <p:spPr>
          <a:xfrm>
            <a:off x="3792547" y="6473985"/>
            <a:ext cx="2857500" cy="361637"/>
          </a:xfrm>
          <a:prstGeom prst="rect">
            <a:avLst/>
          </a:prstGeom>
        </p:spPr>
        <p:txBody>
          <a:bodyPr vert="horz" wrap="square" lIns="0" tIns="12700" rIns="0" bIns="0" rtlCol="0">
            <a:spAutoFit/>
          </a:bodyPr>
          <a:lstStyle/>
          <a:p>
            <a:pPr marL="145415" indent="-132715">
              <a:spcBef>
                <a:spcPts val="100"/>
              </a:spcBef>
              <a:buFont typeface="Source Sans 3 Black"/>
              <a:buChar char="✓"/>
              <a:tabLst>
                <a:tab pos="145415" algn="l"/>
              </a:tabLst>
            </a:pPr>
            <a:r>
              <a:rPr lang="en-HK" sz="800" dirty="0">
                <a:solidFill>
                  <a:schemeClr val="bg1"/>
                </a:solidFill>
                <a:effectLst/>
                <a:latin typeface="Arial" panose="020B0604020202020204" pitchFamily="34" charset="0"/>
                <a:cs typeface="Arial" panose="020B0604020202020204" pitchFamily="34" charset="0"/>
              </a:rPr>
              <a:t>Building Trust Through Consistent Messaging</a:t>
            </a:r>
            <a:endParaRPr lang="en-HK" sz="800" dirty="0">
              <a:solidFill>
                <a:schemeClr val="bg1"/>
              </a:solidFill>
              <a:latin typeface="Arial" panose="020B0604020202020204" pitchFamily="34" charset="0"/>
              <a:cs typeface="Arial" panose="020B0604020202020204" pitchFamily="34" charset="0"/>
            </a:endParaRPr>
          </a:p>
          <a:p>
            <a:pPr marL="145415" indent="-132715">
              <a:spcBef>
                <a:spcPts val="800"/>
              </a:spcBef>
              <a:buFont typeface="Source Sans 3 Black"/>
              <a:buChar char="✓"/>
              <a:tabLst>
                <a:tab pos="145415" algn="l"/>
              </a:tabLst>
            </a:pPr>
            <a:r>
              <a:rPr lang="en-HK" sz="800" dirty="0">
                <a:solidFill>
                  <a:schemeClr val="bg1"/>
                </a:solidFill>
                <a:effectLst/>
                <a:latin typeface="Arial" panose="020B0604020202020204" pitchFamily="34" charset="0"/>
                <a:cs typeface="Arial" panose="020B0604020202020204" pitchFamily="34" charset="0"/>
              </a:rPr>
              <a:t>AI-Powered Efficiency</a:t>
            </a:r>
          </a:p>
        </p:txBody>
      </p:sp>
      <p:sp>
        <p:nvSpPr>
          <p:cNvPr id="9" name="object 9"/>
          <p:cNvSpPr txBox="1"/>
          <p:nvPr/>
        </p:nvSpPr>
        <p:spPr>
          <a:xfrm>
            <a:off x="7101395" y="5984481"/>
            <a:ext cx="3195320" cy="229235"/>
          </a:xfrm>
          <a:prstGeom prst="rect">
            <a:avLst/>
          </a:prstGeom>
          <a:solidFill>
            <a:srgbClr val="9D9FA2"/>
          </a:solidFill>
        </p:spPr>
        <p:txBody>
          <a:bodyPr vert="horz" wrap="square" lIns="0" tIns="37465" rIns="0" bIns="0" rtlCol="0">
            <a:spAutoFit/>
          </a:bodyPr>
          <a:lstStyle/>
          <a:p>
            <a:pPr marL="1066800">
              <a:lnSpc>
                <a:spcPct val="100000"/>
              </a:lnSpc>
              <a:spcBef>
                <a:spcPts val="295"/>
              </a:spcBef>
            </a:pPr>
            <a:r>
              <a:rPr sz="900" b="1" dirty="0">
                <a:latin typeface="Source Sans 3 Black"/>
                <a:cs typeface="Source Sans 3 Black"/>
              </a:rPr>
              <a:t>Additional</a:t>
            </a:r>
            <a:r>
              <a:rPr sz="900" b="1" spc="20" dirty="0">
                <a:latin typeface="Source Sans 3 Black"/>
                <a:cs typeface="Source Sans 3 Black"/>
              </a:rPr>
              <a:t> </a:t>
            </a:r>
            <a:r>
              <a:rPr sz="900" b="1" spc="-10" dirty="0">
                <a:latin typeface="Source Sans 3 Black"/>
                <a:cs typeface="Source Sans 3 Black"/>
              </a:rPr>
              <a:t>Resources</a:t>
            </a:r>
            <a:endParaRPr sz="900">
              <a:latin typeface="Source Sans 3 Black"/>
              <a:cs typeface="Source Sans 3 Black"/>
            </a:endParaRPr>
          </a:p>
        </p:txBody>
      </p:sp>
      <p:sp>
        <p:nvSpPr>
          <p:cNvPr id="10" name="object 10"/>
          <p:cNvSpPr txBox="1"/>
          <p:nvPr/>
        </p:nvSpPr>
        <p:spPr>
          <a:xfrm>
            <a:off x="7140940" y="6218370"/>
            <a:ext cx="3034427" cy="882933"/>
          </a:xfrm>
          <a:prstGeom prst="rect">
            <a:avLst/>
          </a:prstGeom>
        </p:spPr>
        <p:txBody>
          <a:bodyPr vert="horz" wrap="square" lIns="0" tIns="61594" rIns="0" bIns="0" rtlCol="0">
            <a:spAutoFit/>
          </a:bodyPr>
          <a:lstStyle/>
          <a:p>
            <a:pPr marL="82550" indent="-69850">
              <a:spcBef>
                <a:spcPts val="484"/>
              </a:spcBef>
              <a:buFontTx/>
              <a:buChar char="•"/>
              <a:tabLst>
                <a:tab pos="82550" algn="l"/>
              </a:tabLst>
            </a:pPr>
            <a:r>
              <a:rPr lang="en-HK" sz="800" dirty="0">
                <a:latin typeface="Arial" panose="020B0604020202020204" pitchFamily="34" charset="0"/>
                <a:cs typeface="Arial" panose="020B0604020202020204" pitchFamily="34" charset="0"/>
              </a:rPr>
              <a:t>Website</a:t>
            </a:r>
            <a:r>
              <a:rPr lang="en-HK" sz="800" spc="-45" dirty="0">
                <a:latin typeface="Arial" panose="020B0604020202020204" pitchFamily="34" charset="0"/>
                <a:cs typeface="Arial" panose="020B0604020202020204" pitchFamily="34" charset="0"/>
              </a:rPr>
              <a:t> </a:t>
            </a:r>
            <a:r>
              <a:rPr lang="en-HK" sz="800" spc="-50" dirty="0">
                <a:latin typeface="Arial" panose="020B0604020202020204" pitchFamily="34" charset="0"/>
                <a:cs typeface="Arial" panose="020B0604020202020204" pitchFamily="34" charset="0"/>
              </a:rPr>
              <a:t>:</a:t>
            </a:r>
            <a:r>
              <a:rPr lang="en-HK" sz="800" spc="-20" dirty="0">
                <a:latin typeface="Arial" panose="020B0604020202020204" pitchFamily="34" charset="0"/>
                <a:cs typeface="Arial" panose="020B0604020202020204" pitchFamily="34" charset="0"/>
              </a:rPr>
              <a:t> </a:t>
            </a:r>
            <a:r>
              <a:rPr lang="en-HK" sz="800" dirty="0">
                <a:effectLst/>
                <a:latin typeface="Arial" panose="020B0604020202020204" pitchFamily="34" charset="0"/>
                <a:cs typeface="Arial" panose="020B0604020202020204" pitchFamily="34" charset="0"/>
              </a:rPr>
              <a:t>https://www.roboticmarketer.com/oracle</a:t>
            </a:r>
            <a:endParaRPr lang="en-HK" sz="800" dirty="0">
              <a:latin typeface="Arial" panose="020B0604020202020204" pitchFamily="34" charset="0"/>
              <a:cs typeface="Arial" panose="020B0604020202020204" pitchFamily="34" charset="0"/>
            </a:endParaRPr>
          </a:p>
          <a:p>
            <a:pPr marL="82550" indent="-69850">
              <a:lnSpc>
                <a:spcPct val="100000"/>
              </a:lnSpc>
              <a:spcBef>
                <a:spcPts val="385"/>
              </a:spcBef>
              <a:buChar char="•"/>
              <a:tabLst>
                <a:tab pos="82550" algn="l"/>
              </a:tabLst>
            </a:pPr>
            <a:r>
              <a:rPr sz="800" dirty="0">
                <a:latin typeface="Arial" panose="020B0604020202020204" pitchFamily="34" charset="0"/>
                <a:cs typeface="Arial" panose="020B0604020202020204" pitchFamily="34" charset="0"/>
              </a:rPr>
              <a:t>Telephone</a:t>
            </a:r>
            <a:r>
              <a:rPr sz="800" spc="15" dirty="0">
                <a:latin typeface="Arial" panose="020B0604020202020204" pitchFamily="34" charset="0"/>
                <a:cs typeface="Arial" panose="020B0604020202020204" pitchFamily="34" charset="0"/>
              </a:rPr>
              <a:t> </a:t>
            </a:r>
            <a:r>
              <a:rPr sz="800" spc="-50" dirty="0">
                <a:latin typeface="Arial" panose="020B0604020202020204" pitchFamily="34" charset="0"/>
                <a:cs typeface="Arial" panose="020B0604020202020204" pitchFamily="34" charset="0"/>
              </a:rPr>
              <a:t>:</a:t>
            </a:r>
            <a:r>
              <a:rPr sz="800" spc="20" dirty="0">
                <a:latin typeface="Arial" panose="020B0604020202020204" pitchFamily="34" charset="0"/>
                <a:cs typeface="Arial" panose="020B0604020202020204" pitchFamily="34" charset="0"/>
              </a:rPr>
              <a:t> </a:t>
            </a:r>
            <a:r>
              <a:rPr sz="800" spc="-150" dirty="0">
                <a:latin typeface="Arial" panose="020B0604020202020204" pitchFamily="34" charset="0"/>
                <a:cs typeface="Arial" panose="020B0604020202020204" pitchFamily="34" charset="0"/>
              </a:rPr>
              <a:t>+1</a:t>
            </a:r>
            <a:r>
              <a:rPr sz="800" spc="20" dirty="0">
                <a:latin typeface="Arial" panose="020B0604020202020204" pitchFamily="34" charset="0"/>
                <a:cs typeface="Arial" panose="020B0604020202020204" pitchFamily="34" charset="0"/>
              </a:rPr>
              <a:t> </a:t>
            </a:r>
            <a:r>
              <a:rPr sz="800" dirty="0">
                <a:latin typeface="Arial" panose="020B0604020202020204" pitchFamily="34" charset="0"/>
                <a:cs typeface="Arial" panose="020B0604020202020204" pitchFamily="34" charset="0"/>
              </a:rPr>
              <a:t>206</a:t>
            </a:r>
            <a:r>
              <a:rPr sz="800" spc="20" dirty="0">
                <a:latin typeface="Arial" panose="020B0604020202020204" pitchFamily="34" charset="0"/>
                <a:cs typeface="Arial" panose="020B0604020202020204" pitchFamily="34" charset="0"/>
              </a:rPr>
              <a:t> </a:t>
            </a:r>
            <a:r>
              <a:rPr sz="800" dirty="0">
                <a:latin typeface="Arial" panose="020B0604020202020204" pitchFamily="34" charset="0"/>
                <a:cs typeface="Arial" panose="020B0604020202020204" pitchFamily="34" charset="0"/>
              </a:rPr>
              <a:t>369</a:t>
            </a:r>
            <a:r>
              <a:rPr sz="800" spc="20" dirty="0">
                <a:latin typeface="Arial" panose="020B0604020202020204" pitchFamily="34" charset="0"/>
                <a:cs typeface="Arial" panose="020B0604020202020204" pitchFamily="34" charset="0"/>
              </a:rPr>
              <a:t> </a:t>
            </a:r>
            <a:r>
              <a:rPr sz="800" spc="-20" dirty="0">
                <a:latin typeface="Arial" panose="020B0604020202020204" pitchFamily="34" charset="0"/>
                <a:cs typeface="Arial" panose="020B0604020202020204" pitchFamily="34" charset="0"/>
              </a:rPr>
              <a:t>1950</a:t>
            </a:r>
            <a:endParaRPr sz="800" dirty="0">
              <a:latin typeface="Arial" panose="020B0604020202020204" pitchFamily="34" charset="0"/>
              <a:cs typeface="Arial" panose="020B0604020202020204" pitchFamily="34" charset="0"/>
            </a:endParaRPr>
          </a:p>
          <a:p>
            <a:pPr marL="82550" indent="-69850">
              <a:lnSpc>
                <a:spcPct val="100000"/>
              </a:lnSpc>
              <a:spcBef>
                <a:spcPts val="390"/>
              </a:spcBef>
              <a:buChar char="•"/>
              <a:tabLst>
                <a:tab pos="82550" algn="l"/>
              </a:tabLst>
            </a:pPr>
            <a:r>
              <a:rPr sz="800" dirty="0">
                <a:latin typeface="Arial" panose="020B0604020202020204" pitchFamily="34" charset="0"/>
                <a:cs typeface="Arial" panose="020B0604020202020204" pitchFamily="34" charset="0"/>
              </a:rPr>
              <a:t>Twitter</a:t>
            </a:r>
            <a:r>
              <a:rPr sz="800" spc="-20" dirty="0">
                <a:latin typeface="Arial" panose="020B0604020202020204" pitchFamily="34" charset="0"/>
                <a:cs typeface="Arial" panose="020B0604020202020204" pitchFamily="34" charset="0"/>
              </a:rPr>
              <a:t> </a:t>
            </a:r>
            <a:r>
              <a:rPr sz="800" spc="-50" dirty="0">
                <a:latin typeface="Arial" panose="020B0604020202020204" pitchFamily="34" charset="0"/>
                <a:cs typeface="Arial" panose="020B0604020202020204" pitchFamily="34" charset="0"/>
              </a:rPr>
              <a:t>:</a:t>
            </a:r>
            <a:r>
              <a:rPr sz="800" spc="-20" dirty="0">
                <a:latin typeface="Arial" panose="020B0604020202020204" pitchFamily="34" charset="0"/>
                <a:cs typeface="Arial" panose="020B0604020202020204" pitchFamily="34" charset="0"/>
              </a:rPr>
              <a:t> </a:t>
            </a:r>
            <a:r>
              <a:rPr sz="800" spc="-10" dirty="0">
                <a:latin typeface="Arial" panose="020B0604020202020204" pitchFamily="34" charset="0"/>
                <a:cs typeface="Arial" panose="020B0604020202020204" pitchFamily="34" charset="0"/>
              </a:rPr>
              <a:t>https://twitter.com/roboticmarketer.com</a:t>
            </a:r>
            <a:endParaRPr sz="800" dirty="0">
              <a:latin typeface="Arial" panose="020B0604020202020204" pitchFamily="34" charset="0"/>
              <a:cs typeface="Arial" panose="020B0604020202020204" pitchFamily="34" charset="0"/>
            </a:endParaRPr>
          </a:p>
          <a:p>
            <a:pPr marL="82550" indent="-69850">
              <a:lnSpc>
                <a:spcPct val="100000"/>
              </a:lnSpc>
              <a:spcBef>
                <a:spcPts val="385"/>
              </a:spcBef>
              <a:buChar char="•"/>
              <a:tabLst>
                <a:tab pos="82550" algn="l"/>
              </a:tabLst>
            </a:pPr>
            <a:r>
              <a:rPr sz="800" spc="-10" dirty="0">
                <a:latin typeface="Arial" panose="020B0604020202020204" pitchFamily="34" charset="0"/>
                <a:cs typeface="Arial" panose="020B0604020202020204" pitchFamily="34" charset="0"/>
              </a:rPr>
              <a:t>LinkedIn: </a:t>
            </a:r>
            <a:r>
              <a:rPr lang="en-HK" sz="800" dirty="0">
                <a:effectLst/>
                <a:latin typeface="Arial" panose="020B0604020202020204" pitchFamily="34" charset="0"/>
                <a:cs typeface="Arial" panose="020B0604020202020204" pitchFamily="34" charset="0"/>
              </a:rPr>
              <a:t>https://www.linkedin.com/roboticmarketer</a:t>
            </a:r>
          </a:p>
          <a:p>
            <a:pPr marL="82550" indent="-69850">
              <a:lnSpc>
                <a:spcPct val="100000"/>
              </a:lnSpc>
              <a:spcBef>
                <a:spcPts val="385"/>
              </a:spcBef>
              <a:buChar char="•"/>
              <a:tabLst>
                <a:tab pos="82550" algn="l"/>
              </a:tabLst>
            </a:pPr>
            <a:endParaRPr sz="800" dirty="0">
              <a:latin typeface="Arial" panose="020B0604020202020204" pitchFamily="34" charset="0"/>
              <a:cs typeface="Arial" panose="020B0604020202020204" pitchFamily="34" charset="0"/>
            </a:endParaRPr>
          </a:p>
        </p:txBody>
      </p:sp>
      <p:graphicFrame>
        <p:nvGraphicFramePr>
          <p:cNvPr id="11" name="object 11"/>
          <p:cNvGraphicFramePr>
            <a:graphicFrameLocks noGrp="1"/>
          </p:cNvGraphicFramePr>
          <p:nvPr>
            <p:extLst>
              <p:ext uri="{D42A27DB-BD31-4B8C-83A1-F6EECF244321}">
                <p14:modId xmlns:p14="http://schemas.microsoft.com/office/powerpoint/2010/main" val="3127707626"/>
              </p:ext>
            </p:extLst>
          </p:nvPr>
        </p:nvGraphicFramePr>
        <p:xfrm>
          <a:off x="7149604" y="3943149"/>
          <a:ext cx="3081019" cy="394335"/>
        </p:xfrm>
        <a:graphic>
          <a:graphicData uri="http://schemas.openxmlformats.org/drawingml/2006/table">
            <a:tbl>
              <a:tblPr firstRow="1" bandRow="1">
                <a:tableStyleId>{2D5ABB26-0587-4C30-8999-92F81FD0307C}</a:tableStyleId>
              </a:tblPr>
              <a:tblGrid>
                <a:gridCol w="3081019">
                  <a:extLst>
                    <a:ext uri="{9D8B030D-6E8A-4147-A177-3AD203B41FA5}">
                      <a16:colId xmlns:a16="http://schemas.microsoft.com/office/drawing/2014/main" val="20000"/>
                    </a:ext>
                  </a:extLst>
                </a:gridCol>
              </a:tblGrid>
              <a:tr h="394335">
                <a:tc>
                  <a:txBody>
                    <a:bodyPr/>
                    <a:lstStyle/>
                    <a:p>
                      <a:pPr marL="519430">
                        <a:lnSpc>
                          <a:spcPct val="100000"/>
                        </a:lnSpc>
                        <a:spcBef>
                          <a:spcPts val="890"/>
                        </a:spcBef>
                      </a:pPr>
                      <a:r>
                        <a:rPr lang="en-US" sz="1000" b="1" spc="-10" dirty="0">
                          <a:solidFill>
                            <a:srgbClr val="FFFFFF"/>
                          </a:solidFill>
                          <a:latin typeface="Source Sans 3 Black"/>
                          <a:cs typeface="Source Sans 3 Black"/>
                        </a:rPr>
                        <a:t>               </a:t>
                      </a:r>
                      <a:r>
                        <a:rPr sz="1000" b="1" spc="-10" dirty="0">
                          <a:solidFill>
                            <a:srgbClr val="FFFFFF"/>
                          </a:solidFill>
                          <a:latin typeface="Source Sans 3 Black"/>
                          <a:cs typeface="Source Sans 3 Black"/>
                        </a:rPr>
                        <a:t>Indicative</a:t>
                      </a:r>
                      <a:r>
                        <a:rPr sz="1000" b="1" spc="65" dirty="0">
                          <a:solidFill>
                            <a:srgbClr val="FFFFFF"/>
                          </a:solidFill>
                          <a:latin typeface="Source Sans 3 Black"/>
                          <a:cs typeface="Source Sans 3 Black"/>
                        </a:rPr>
                        <a:t> </a:t>
                      </a:r>
                      <a:r>
                        <a:rPr sz="1000" b="1" dirty="0">
                          <a:solidFill>
                            <a:srgbClr val="FFFFFF"/>
                          </a:solidFill>
                          <a:latin typeface="Source Sans 3 Black"/>
                          <a:cs typeface="Source Sans 3 Black"/>
                        </a:rPr>
                        <a:t>Plan</a:t>
                      </a:r>
                      <a:r>
                        <a:rPr sz="1000" b="1" spc="65" dirty="0">
                          <a:solidFill>
                            <a:srgbClr val="FFFFFF"/>
                          </a:solidFill>
                          <a:latin typeface="Source Sans 3 Black"/>
                          <a:cs typeface="Source Sans 3 Black"/>
                        </a:rPr>
                        <a:t> </a:t>
                      </a:r>
                      <a:r>
                        <a:rPr sz="1000" b="1" dirty="0">
                          <a:solidFill>
                            <a:srgbClr val="FFFFFF"/>
                          </a:solidFill>
                          <a:latin typeface="Source Sans 3 Black"/>
                          <a:cs typeface="Source Sans 3 Black"/>
                        </a:rPr>
                        <a:t>Options</a:t>
                      </a:r>
                      <a:endParaRPr sz="1000" dirty="0">
                        <a:latin typeface="Source Sans 3 Black"/>
                        <a:cs typeface="Source Sans 3 Black"/>
                      </a:endParaRPr>
                    </a:p>
                  </a:txBody>
                  <a:tcPr marL="0" marR="0" marT="113030" marB="0">
                    <a:lnB w="6350">
                      <a:solidFill>
                        <a:srgbClr val="BCBEC0"/>
                      </a:solidFill>
                      <a:prstDash val="solid"/>
                    </a:lnB>
                    <a:solidFill>
                      <a:srgbClr val="ED1D24"/>
                    </a:solidFill>
                  </a:tcPr>
                </a:tc>
                <a:extLst>
                  <a:ext uri="{0D108BD9-81ED-4DB2-BD59-A6C34878D82A}">
                    <a16:rowId xmlns:a16="http://schemas.microsoft.com/office/drawing/2014/main" val="10000"/>
                  </a:ext>
                </a:extLst>
              </a:tr>
            </a:tbl>
          </a:graphicData>
        </a:graphic>
      </p:graphicFrame>
      <p:grpSp>
        <p:nvGrpSpPr>
          <p:cNvPr id="12" name="object 12"/>
          <p:cNvGrpSpPr/>
          <p:nvPr/>
        </p:nvGrpSpPr>
        <p:grpSpPr>
          <a:xfrm>
            <a:off x="457200" y="5793936"/>
            <a:ext cx="9773920" cy="470534"/>
            <a:chOff x="457200" y="5743045"/>
            <a:chExt cx="9773920" cy="470534"/>
          </a:xfrm>
        </p:grpSpPr>
        <p:sp>
          <p:nvSpPr>
            <p:cNvPr id="13" name="object 13"/>
            <p:cNvSpPr/>
            <p:nvPr/>
          </p:nvSpPr>
          <p:spPr>
            <a:xfrm>
              <a:off x="7149599" y="5744950"/>
              <a:ext cx="929005" cy="0"/>
            </a:xfrm>
            <a:custGeom>
              <a:avLst/>
              <a:gdLst/>
              <a:ahLst/>
              <a:cxnLst/>
              <a:rect l="l" t="t" r="r" b="b"/>
              <a:pathLst>
                <a:path w="929004">
                  <a:moveTo>
                    <a:pt x="0" y="0"/>
                  </a:moveTo>
                  <a:lnTo>
                    <a:pt x="928395" y="0"/>
                  </a:lnTo>
                </a:path>
              </a:pathLst>
            </a:custGeom>
            <a:ln w="3810">
              <a:solidFill>
                <a:srgbClr val="BCBEC0"/>
              </a:solidFill>
            </a:ln>
          </p:spPr>
          <p:txBody>
            <a:bodyPr wrap="square" lIns="0" tIns="0" rIns="0" bIns="0" rtlCol="0"/>
            <a:lstStyle/>
            <a:p>
              <a:endParaRPr/>
            </a:p>
          </p:txBody>
        </p:sp>
        <p:sp>
          <p:nvSpPr>
            <p:cNvPr id="14" name="object 14"/>
            <p:cNvSpPr/>
            <p:nvPr/>
          </p:nvSpPr>
          <p:spPr>
            <a:xfrm>
              <a:off x="8077999" y="5744950"/>
              <a:ext cx="1260475" cy="0"/>
            </a:xfrm>
            <a:custGeom>
              <a:avLst/>
              <a:gdLst/>
              <a:ahLst/>
              <a:cxnLst/>
              <a:rect l="l" t="t" r="r" b="b"/>
              <a:pathLst>
                <a:path w="1260475">
                  <a:moveTo>
                    <a:pt x="0" y="0"/>
                  </a:moveTo>
                  <a:lnTo>
                    <a:pt x="1260005" y="0"/>
                  </a:lnTo>
                </a:path>
              </a:pathLst>
            </a:custGeom>
            <a:ln w="3810">
              <a:solidFill>
                <a:srgbClr val="BCBEC0"/>
              </a:solidFill>
            </a:ln>
          </p:spPr>
          <p:txBody>
            <a:bodyPr wrap="square" lIns="0" tIns="0" rIns="0" bIns="0" rtlCol="0"/>
            <a:lstStyle/>
            <a:p>
              <a:endParaRPr/>
            </a:p>
          </p:txBody>
        </p:sp>
        <p:sp>
          <p:nvSpPr>
            <p:cNvPr id="15" name="object 15"/>
            <p:cNvSpPr/>
            <p:nvPr/>
          </p:nvSpPr>
          <p:spPr>
            <a:xfrm>
              <a:off x="9337999" y="5744950"/>
              <a:ext cx="892810" cy="0"/>
            </a:xfrm>
            <a:custGeom>
              <a:avLst/>
              <a:gdLst/>
              <a:ahLst/>
              <a:cxnLst/>
              <a:rect l="l" t="t" r="r" b="b"/>
              <a:pathLst>
                <a:path w="892809">
                  <a:moveTo>
                    <a:pt x="0" y="0"/>
                  </a:moveTo>
                  <a:lnTo>
                    <a:pt x="892797" y="0"/>
                  </a:lnTo>
                </a:path>
              </a:pathLst>
            </a:custGeom>
            <a:ln w="3810">
              <a:solidFill>
                <a:srgbClr val="BCBEC0"/>
              </a:solidFill>
            </a:ln>
          </p:spPr>
          <p:txBody>
            <a:bodyPr wrap="square" lIns="0" tIns="0" rIns="0" bIns="0" rtlCol="0"/>
            <a:lstStyle/>
            <a:p>
              <a:endParaRPr/>
            </a:p>
          </p:txBody>
        </p:sp>
        <p:sp>
          <p:nvSpPr>
            <p:cNvPr id="16" name="object 16"/>
            <p:cNvSpPr/>
            <p:nvPr/>
          </p:nvSpPr>
          <p:spPr>
            <a:xfrm>
              <a:off x="457200" y="6210005"/>
              <a:ext cx="6491605" cy="0"/>
            </a:xfrm>
            <a:custGeom>
              <a:avLst/>
              <a:gdLst/>
              <a:ahLst/>
              <a:cxnLst/>
              <a:rect l="l" t="t" r="r" b="b"/>
              <a:pathLst>
                <a:path w="6491605">
                  <a:moveTo>
                    <a:pt x="0" y="0"/>
                  </a:moveTo>
                  <a:lnTo>
                    <a:pt x="6490995" y="0"/>
                  </a:lnTo>
                </a:path>
              </a:pathLst>
            </a:custGeom>
            <a:ln w="6350">
              <a:solidFill>
                <a:srgbClr val="FFFFFF"/>
              </a:solidFill>
            </a:ln>
          </p:spPr>
          <p:txBody>
            <a:bodyPr wrap="square" lIns="0" tIns="0" rIns="0" bIns="0" rtlCol="0"/>
            <a:lstStyle/>
            <a:p>
              <a:endParaRPr/>
            </a:p>
          </p:txBody>
        </p:sp>
      </p:grpSp>
      <p:sp>
        <p:nvSpPr>
          <p:cNvPr id="17" name="object 17"/>
          <p:cNvSpPr txBox="1"/>
          <p:nvPr/>
        </p:nvSpPr>
        <p:spPr>
          <a:xfrm>
            <a:off x="7149599" y="4442460"/>
            <a:ext cx="787901" cy="382156"/>
          </a:xfrm>
          <a:prstGeom prst="rect">
            <a:avLst/>
          </a:prstGeom>
        </p:spPr>
        <p:txBody>
          <a:bodyPr vert="horz" wrap="square" lIns="0" tIns="12700" rIns="0" bIns="0" rtlCol="0">
            <a:spAutoFit/>
          </a:bodyPr>
          <a:lstStyle/>
          <a:p>
            <a:r>
              <a:rPr lang="en-US" sz="8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Comprehensive Marketing Strategy</a:t>
            </a:r>
            <a:endParaRPr lang="en-HK" sz="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20" name="object 20"/>
          <p:cNvSpPr txBox="1"/>
          <p:nvPr/>
        </p:nvSpPr>
        <p:spPr>
          <a:xfrm>
            <a:off x="3805402" y="1409533"/>
            <a:ext cx="3143250" cy="229235"/>
          </a:xfrm>
          <a:prstGeom prst="rect">
            <a:avLst/>
          </a:prstGeom>
          <a:solidFill>
            <a:srgbClr val="ED1D24"/>
          </a:solidFill>
        </p:spPr>
        <p:txBody>
          <a:bodyPr vert="horz" wrap="square" lIns="0" tIns="36830" rIns="0" bIns="0" rtlCol="0">
            <a:spAutoFit/>
          </a:bodyPr>
          <a:lstStyle/>
          <a:p>
            <a:pPr marL="916940">
              <a:lnSpc>
                <a:spcPct val="100000"/>
              </a:lnSpc>
              <a:spcBef>
                <a:spcPts val="290"/>
              </a:spcBef>
            </a:pPr>
            <a:r>
              <a:rPr sz="1000" b="1" dirty="0">
                <a:solidFill>
                  <a:srgbClr val="FFFFFF"/>
                </a:solidFill>
                <a:latin typeface="Source Sans 3 Black"/>
                <a:cs typeface="Source Sans 3 Black"/>
              </a:rPr>
              <a:t>Requirements</a:t>
            </a:r>
            <a:r>
              <a:rPr sz="1000" b="1" spc="20" dirty="0">
                <a:solidFill>
                  <a:srgbClr val="FFFFFF"/>
                </a:solidFill>
                <a:latin typeface="Source Sans 3 Black"/>
                <a:cs typeface="Source Sans 3 Black"/>
              </a:rPr>
              <a:t> </a:t>
            </a:r>
            <a:r>
              <a:rPr sz="1000" b="1" dirty="0">
                <a:solidFill>
                  <a:srgbClr val="FFFFFF"/>
                </a:solidFill>
                <a:latin typeface="Source Sans 3 Black"/>
                <a:cs typeface="Source Sans 3 Black"/>
              </a:rPr>
              <a:t>To</a:t>
            </a:r>
            <a:r>
              <a:rPr sz="1000" b="1" spc="20" dirty="0">
                <a:solidFill>
                  <a:srgbClr val="FFFFFF"/>
                </a:solidFill>
                <a:latin typeface="Source Sans 3 Black"/>
                <a:cs typeface="Source Sans 3 Black"/>
              </a:rPr>
              <a:t> </a:t>
            </a:r>
            <a:r>
              <a:rPr sz="1000" b="1" spc="-20" dirty="0">
                <a:solidFill>
                  <a:srgbClr val="FFFFFF"/>
                </a:solidFill>
                <a:latin typeface="Source Sans 3 Black"/>
                <a:cs typeface="Source Sans 3 Black"/>
              </a:rPr>
              <a:t>Meet</a:t>
            </a:r>
            <a:endParaRPr sz="1000">
              <a:latin typeface="Source Sans 3 Black"/>
              <a:cs typeface="Source Sans 3 Black"/>
            </a:endParaRPr>
          </a:p>
        </p:txBody>
      </p:sp>
      <p:sp>
        <p:nvSpPr>
          <p:cNvPr id="21" name="object 21"/>
          <p:cNvSpPr txBox="1"/>
          <p:nvPr/>
        </p:nvSpPr>
        <p:spPr>
          <a:xfrm>
            <a:off x="3805402" y="1662316"/>
            <a:ext cx="3053080" cy="944489"/>
          </a:xfrm>
          <a:prstGeom prst="rect">
            <a:avLst/>
          </a:prstGeom>
        </p:spPr>
        <p:txBody>
          <a:bodyPr vert="horz" wrap="square" lIns="0" tIns="71755" rIns="0" bIns="0" rtlCol="0">
            <a:spAutoFit/>
          </a:bodyPr>
          <a:lstStyle/>
          <a:p>
            <a:pPr marL="90170" indent="-77470">
              <a:lnSpc>
                <a:spcPct val="100000"/>
              </a:lnSpc>
              <a:spcBef>
                <a:spcPts val="565"/>
              </a:spcBef>
              <a:buChar char="•"/>
              <a:tabLst>
                <a:tab pos="90170" algn="l"/>
              </a:tabLst>
            </a:pPr>
            <a:r>
              <a:rPr sz="800" dirty="0">
                <a:latin typeface="Arial" panose="020B0604020202020204" pitchFamily="34" charset="0"/>
                <a:cs typeface="Arial" panose="020B0604020202020204" pitchFamily="34" charset="0"/>
              </a:rPr>
              <a:t>Reputable</a:t>
            </a:r>
            <a:r>
              <a:rPr sz="800" spc="5" dirty="0">
                <a:latin typeface="Arial" panose="020B0604020202020204" pitchFamily="34" charset="0"/>
                <a:cs typeface="Arial" panose="020B0604020202020204" pitchFamily="34" charset="0"/>
              </a:rPr>
              <a:t> </a:t>
            </a:r>
            <a:r>
              <a:rPr sz="800" dirty="0">
                <a:latin typeface="Arial" panose="020B0604020202020204" pitchFamily="34" charset="0"/>
                <a:cs typeface="Arial" panose="020B0604020202020204" pitchFamily="34" charset="0"/>
              </a:rPr>
              <a:t>technology</a:t>
            </a:r>
            <a:r>
              <a:rPr sz="800" spc="5" dirty="0">
                <a:latin typeface="Arial" panose="020B0604020202020204" pitchFamily="34" charset="0"/>
                <a:cs typeface="Arial" panose="020B0604020202020204" pitchFamily="34" charset="0"/>
              </a:rPr>
              <a:t> </a:t>
            </a:r>
            <a:r>
              <a:rPr sz="800" dirty="0">
                <a:latin typeface="Arial" panose="020B0604020202020204" pitchFamily="34" charset="0"/>
                <a:cs typeface="Arial" panose="020B0604020202020204" pitchFamily="34" charset="0"/>
              </a:rPr>
              <a:t>with</a:t>
            </a:r>
            <a:r>
              <a:rPr sz="800" spc="10" dirty="0">
                <a:latin typeface="Arial" panose="020B0604020202020204" pitchFamily="34" charset="0"/>
                <a:cs typeface="Arial" panose="020B0604020202020204" pitchFamily="34" charset="0"/>
              </a:rPr>
              <a:t> </a:t>
            </a:r>
            <a:r>
              <a:rPr sz="800" dirty="0">
                <a:latin typeface="Arial" panose="020B0604020202020204" pitchFamily="34" charset="0"/>
                <a:cs typeface="Arial" panose="020B0604020202020204" pitchFamily="34" charset="0"/>
              </a:rPr>
              <a:t>Marketing</a:t>
            </a:r>
            <a:r>
              <a:rPr sz="800" spc="5" dirty="0">
                <a:latin typeface="Arial" panose="020B0604020202020204" pitchFamily="34" charset="0"/>
                <a:cs typeface="Arial" panose="020B0604020202020204" pitchFamily="34" charset="0"/>
              </a:rPr>
              <a:t> </a:t>
            </a:r>
            <a:r>
              <a:rPr sz="800" dirty="0">
                <a:latin typeface="Arial" panose="020B0604020202020204" pitchFamily="34" charset="0"/>
                <a:cs typeface="Arial" panose="020B0604020202020204" pitchFamily="34" charset="0"/>
              </a:rPr>
              <a:t>Manager</a:t>
            </a:r>
            <a:r>
              <a:rPr sz="800" spc="10" dirty="0">
                <a:latin typeface="Arial" panose="020B0604020202020204" pitchFamily="34" charset="0"/>
                <a:cs typeface="Arial" panose="020B0604020202020204" pitchFamily="34" charset="0"/>
              </a:rPr>
              <a:t> </a:t>
            </a:r>
            <a:r>
              <a:rPr sz="800" spc="-20" dirty="0">
                <a:latin typeface="Arial" panose="020B0604020202020204" pitchFamily="34" charset="0"/>
                <a:cs typeface="Arial" panose="020B0604020202020204" pitchFamily="34" charset="0"/>
              </a:rPr>
              <a:t>input</a:t>
            </a:r>
            <a:endParaRPr sz="800" dirty="0">
              <a:latin typeface="Arial" panose="020B0604020202020204" pitchFamily="34" charset="0"/>
              <a:cs typeface="Arial" panose="020B0604020202020204" pitchFamily="34" charset="0"/>
            </a:endParaRPr>
          </a:p>
          <a:p>
            <a:pPr marL="90170" indent="-77470">
              <a:lnSpc>
                <a:spcPct val="100000"/>
              </a:lnSpc>
              <a:spcBef>
                <a:spcPts val="470"/>
              </a:spcBef>
              <a:buChar char="•"/>
              <a:tabLst>
                <a:tab pos="90170" algn="l"/>
              </a:tabLst>
            </a:pPr>
            <a:r>
              <a:rPr sz="800" dirty="0">
                <a:latin typeface="Arial" panose="020B0604020202020204" pitchFamily="34" charset="0"/>
                <a:cs typeface="Arial" panose="020B0604020202020204" pitchFamily="34" charset="0"/>
              </a:rPr>
              <a:t>Committed,</a:t>
            </a:r>
            <a:r>
              <a:rPr sz="800" spc="-10" dirty="0">
                <a:latin typeface="Arial" panose="020B0604020202020204" pitchFamily="34" charset="0"/>
                <a:cs typeface="Arial" panose="020B0604020202020204" pitchFamily="34" charset="0"/>
              </a:rPr>
              <a:t> </a:t>
            </a:r>
            <a:r>
              <a:rPr sz="800" dirty="0">
                <a:latin typeface="Arial" panose="020B0604020202020204" pitchFamily="34" charset="0"/>
                <a:cs typeface="Arial" panose="020B0604020202020204" pitchFamily="34" charset="0"/>
              </a:rPr>
              <a:t>attentive,</a:t>
            </a:r>
            <a:r>
              <a:rPr sz="800" spc="-5" dirty="0">
                <a:latin typeface="Arial" panose="020B0604020202020204" pitchFamily="34" charset="0"/>
                <a:cs typeface="Arial" panose="020B0604020202020204" pitchFamily="34" charset="0"/>
              </a:rPr>
              <a:t> </a:t>
            </a:r>
            <a:r>
              <a:rPr sz="800" dirty="0">
                <a:latin typeface="Arial" panose="020B0604020202020204" pitchFamily="34" charset="0"/>
                <a:cs typeface="Arial" panose="020B0604020202020204" pitchFamily="34" charset="0"/>
              </a:rPr>
              <a:t>and</a:t>
            </a:r>
            <a:r>
              <a:rPr sz="800" spc="-5" dirty="0">
                <a:latin typeface="Arial" panose="020B0604020202020204" pitchFamily="34" charset="0"/>
                <a:cs typeface="Arial" panose="020B0604020202020204" pitchFamily="34" charset="0"/>
              </a:rPr>
              <a:t> </a:t>
            </a:r>
            <a:r>
              <a:rPr sz="800" spc="-10" dirty="0">
                <a:latin typeface="Arial" panose="020B0604020202020204" pitchFamily="34" charset="0"/>
                <a:cs typeface="Arial" panose="020B0604020202020204" pitchFamily="34" charset="0"/>
              </a:rPr>
              <a:t>understanding</a:t>
            </a:r>
            <a:endParaRPr sz="800" dirty="0">
              <a:latin typeface="Arial" panose="020B0604020202020204" pitchFamily="34" charset="0"/>
              <a:cs typeface="Arial" panose="020B0604020202020204" pitchFamily="34" charset="0"/>
            </a:endParaRPr>
          </a:p>
          <a:p>
            <a:pPr marL="90170" indent="-77470">
              <a:lnSpc>
                <a:spcPct val="100000"/>
              </a:lnSpc>
              <a:spcBef>
                <a:spcPts val="465"/>
              </a:spcBef>
              <a:buChar char="•"/>
              <a:tabLst>
                <a:tab pos="90170" algn="l"/>
              </a:tabLst>
            </a:pPr>
            <a:r>
              <a:rPr sz="800" spc="-20" dirty="0">
                <a:latin typeface="Arial" panose="020B0604020202020204" pitchFamily="34" charset="0"/>
                <a:cs typeface="Arial" panose="020B0604020202020204" pitchFamily="34" charset="0"/>
              </a:rPr>
              <a:t>Transparant</a:t>
            </a:r>
            <a:r>
              <a:rPr sz="800" spc="10" dirty="0">
                <a:latin typeface="Arial" panose="020B0604020202020204" pitchFamily="34" charset="0"/>
                <a:cs typeface="Arial" panose="020B0604020202020204" pitchFamily="34" charset="0"/>
              </a:rPr>
              <a:t> </a:t>
            </a:r>
            <a:r>
              <a:rPr sz="800" dirty="0">
                <a:latin typeface="Arial" panose="020B0604020202020204" pitchFamily="34" charset="0"/>
                <a:cs typeface="Arial" panose="020B0604020202020204" pitchFamily="34" charset="0"/>
              </a:rPr>
              <a:t>cost</a:t>
            </a:r>
            <a:r>
              <a:rPr sz="800" spc="15" dirty="0">
                <a:latin typeface="Arial" panose="020B0604020202020204" pitchFamily="34" charset="0"/>
                <a:cs typeface="Arial" panose="020B0604020202020204" pitchFamily="34" charset="0"/>
              </a:rPr>
              <a:t> </a:t>
            </a:r>
            <a:r>
              <a:rPr sz="800" spc="-10" dirty="0">
                <a:latin typeface="Arial" panose="020B0604020202020204" pitchFamily="34" charset="0"/>
                <a:cs typeface="Arial" panose="020B0604020202020204" pitchFamily="34" charset="0"/>
              </a:rPr>
              <a:t>structure</a:t>
            </a:r>
            <a:endParaRPr sz="800" dirty="0">
              <a:latin typeface="Arial" panose="020B0604020202020204" pitchFamily="34" charset="0"/>
              <a:cs typeface="Arial" panose="020B0604020202020204" pitchFamily="34" charset="0"/>
            </a:endParaRPr>
          </a:p>
          <a:p>
            <a:pPr marL="90170" indent="-77470">
              <a:lnSpc>
                <a:spcPct val="100000"/>
              </a:lnSpc>
              <a:spcBef>
                <a:spcPts val="465"/>
              </a:spcBef>
              <a:buChar char="•"/>
              <a:tabLst>
                <a:tab pos="90170" algn="l"/>
              </a:tabLst>
            </a:pPr>
            <a:r>
              <a:rPr sz="800" dirty="0">
                <a:latin typeface="Arial" panose="020B0604020202020204" pitchFamily="34" charset="0"/>
                <a:cs typeface="Arial" panose="020B0604020202020204" pitchFamily="34" charset="0"/>
              </a:rPr>
              <a:t>Wide</a:t>
            </a:r>
            <a:r>
              <a:rPr sz="800" spc="-15" dirty="0">
                <a:latin typeface="Arial" panose="020B0604020202020204" pitchFamily="34" charset="0"/>
                <a:cs typeface="Arial" panose="020B0604020202020204" pitchFamily="34" charset="0"/>
              </a:rPr>
              <a:t> </a:t>
            </a:r>
            <a:r>
              <a:rPr sz="800" spc="-10" dirty="0">
                <a:latin typeface="Arial" panose="020B0604020202020204" pitchFamily="34" charset="0"/>
                <a:cs typeface="Arial" panose="020B0604020202020204" pitchFamily="34" charset="0"/>
              </a:rPr>
              <a:t>access </a:t>
            </a:r>
            <a:r>
              <a:rPr sz="800" dirty="0">
                <a:latin typeface="Arial" panose="020B0604020202020204" pitchFamily="34" charset="0"/>
                <a:cs typeface="Arial" panose="020B0604020202020204" pitchFamily="34" charset="0"/>
              </a:rPr>
              <a:t>to</a:t>
            </a:r>
            <a:r>
              <a:rPr sz="800" spc="-10" dirty="0">
                <a:latin typeface="Arial" panose="020B0604020202020204" pitchFamily="34" charset="0"/>
                <a:cs typeface="Arial" panose="020B0604020202020204" pitchFamily="34" charset="0"/>
              </a:rPr>
              <a:t> </a:t>
            </a:r>
            <a:r>
              <a:rPr sz="800" dirty="0">
                <a:latin typeface="Arial" panose="020B0604020202020204" pitchFamily="34" charset="0"/>
                <a:cs typeface="Arial" panose="020B0604020202020204" pitchFamily="34" charset="0"/>
              </a:rPr>
              <a:t>data</a:t>
            </a:r>
            <a:r>
              <a:rPr sz="800" spc="-10" dirty="0">
                <a:latin typeface="Arial" panose="020B0604020202020204" pitchFamily="34" charset="0"/>
                <a:cs typeface="Arial" panose="020B0604020202020204" pitchFamily="34" charset="0"/>
              </a:rPr>
              <a:t> </a:t>
            </a:r>
            <a:r>
              <a:rPr sz="800" dirty="0">
                <a:latin typeface="Arial" panose="020B0604020202020204" pitchFamily="34" charset="0"/>
                <a:cs typeface="Arial" panose="020B0604020202020204" pitchFamily="34" charset="0"/>
              </a:rPr>
              <a:t>and</a:t>
            </a:r>
            <a:r>
              <a:rPr sz="800" spc="-10" dirty="0">
                <a:latin typeface="Arial" panose="020B0604020202020204" pitchFamily="34" charset="0"/>
                <a:cs typeface="Arial" panose="020B0604020202020204" pitchFamily="34" charset="0"/>
              </a:rPr>
              <a:t> </a:t>
            </a:r>
            <a:r>
              <a:rPr sz="800" dirty="0">
                <a:latin typeface="Arial" panose="020B0604020202020204" pitchFamily="34" charset="0"/>
                <a:cs typeface="Arial" panose="020B0604020202020204" pitchFamily="34" charset="0"/>
              </a:rPr>
              <a:t>global</a:t>
            </a:r>
            <a:r>
              <a:rPr sz="800" spc="-10" dirty="0">
                <a:latin typeface="Arial" panose="020B0604020202020204" pitchFamily="34" charset="0"/>
                <a:cs typeface="Arial" panose="020B0604020202020204" pitchFamily="34" charset="0"/>
              </a:rPr>
              <a:t> coverage</a:t>
            </a:r>
            <a:endParaRPr sz="800" dirty="0">
              <a:latin typeface="Arial" panose="020B0604020202020204" pitchFamily="34" charset="0"/>
              <a:cs typeface="Arial" panose="020B0604020202020204" pitchFamily="34" charset="0"/>
            </a:endParaRPr>
          </a:p>
          <a:p>
            <a:pPr marL="90170" indent="-77470">
              <a:lnSpc>
                <a:spcPct val="100000"/>
              </a:lnSpc>
              <a:spcBef>
                <a:spcPts val="470"/>
              </a:spcBef>
              <a:buChar char="•"/>
              <a:tabLst>
                <a:tab pos="90170" algn="l"/>
              </a:tabLst>
            </a:pPr>
            <a:r>
              <a:rPr sz="800" dirty="0">
                <a:latin typeface="Arial" panose="020B0604020202020204" pitchFamily="34" charset="0"/>
                <a:cs typeface="Arial" panose="020B0604020202020204" pitchFamily="34" charset="0"/>
              </a:rPr>
              <a:t>Understanding</a:t>
            </a:r>
            <a:r>
              <a:rPr sz="800" spc="10" dirty="0">
                <a:latin typeface="Arial" panose="020B0604020202020204" pitchFamily="34" charset="0"/>
                <a:cs typeface="Arial" panose="020B0604020202020204" pitchFamily="34" charset="0"/>
              </a:rPr>
              <a:t> </a:t>
            </a:r>
            <a:r>
              <a:rPr sz="800" dirty="0">
                <a:latin typeface="Arial" panose="020B0604020202020204" pitchFamily="34" charset="0"/>
                <a:cs typeface="Arial" panose="020B0604020202020204" pitchFamily="34" charset="0"/>
              </a:rPr>
              <a:t>of</a:t>
            </a:r>
            <a:r>
              <a:rPr sz="800" spc="15" dirty="0">
                <a:latin typeface="Arial" panose="020B0604020202020204" pitchFamily="34" charset="0"/>
                <a:cs typeface="Arial" panose="020B0604020202020204" pitchFamily="34" charset="0"/>
              </a:rPr>
              <a:t> </a:t>
            </a:r>
            <a:r>
              <a:rPr sz="800" dirty="0">
                <a:latin typeface="Arial" panose="020B0604020202020204" pitchFamily="34" charset="0"/>
                <a:cs typeface="Arial" panose="020B0604020202020204" pitchFamily="34" charset="0"/>
              </a:rPr>
              <a:t>their</a:t>
            </a:r>
            <a:r>
              <a:rPr sz="800" spc="15" dirty="0">
                <a:latin typeface="Arial" panose="020B0604020202020204" pitchFamily="34" charset="0"/>
                <a:cs typeface="Arial" panose="020B0604020202020204" pitchFamily="34" charset="0"/>
              </a:rPr>
              <a:t> </a:t>
            </a:r>
            <a:r>
              <a:rPr sz="800" dirty="0">
                <a:latin typeface="Arial" panose="020B0604020202020204" pitchFamily="34" charset="0"/>
                <a:cs typeface="Arial" panose="020B0604020202020204" pitchFamily="34" charset="0"/>
              </a:rPr>
              <a:t>business/</a:t>
            </a:r>
            <a:r>
              <a:rPr sz="800" spc="10" dirty="0">
                <a:latin typeface="Arial" panose="020B0604020202020204" pitchFamily="34" charset="0"/>
                <a:cs typeface="Arial" panose="020B0604020202020204" pitchFamily="34" charset="0"/>
              </a:rPr>
              <a:t> </a:t>
            </a:r>
            <a:r>
              <a:rPr sz="800" spc="-10" dirty="0">
                <a:latin typeface="Arial" panose="020B0604020202020204" pitchFamily="34" charset="0"/>
                <a:cs typeface="Arial" panose="020B0604020202020204" pitchFamily="34" charset="0"/>
              </a:rPr>
              <a:t>industry</a:t>
            </a:r>
            <a:endParaRPr sz="800" dirty="0">
              <a:latin typeface="Arial" panose="020B0604020202020204" pitchFamily="34" charset="0"/>
              <a:cs typeface="Arial" panose="020B0604020202020204" pitchFamily="34" charset="0"/>
            </a:endParaRPr>
          </a:p>
        </p:txBody>
      </p:sp>
      <p:sp>
        <p:nvSpPr>
          <p:cNvPr id="22" name="object 22"/>
          <p:cNvSpPr txBox="1"/>
          <p:nvPr/>
        </p:nvSpPr>
        <p:spPr>
          <a:xfrm>
            <a:off x="457200" y="2740057"/>
            <a:ext cx="3143250" cy="229235"/>
          </a:xfrm>
          <a:prstGeom prst="rect">
            <a:avLst/>
          </a:prstGeom>
          <a:solidFill>
            <a:srgbClr val="ED1D24"/>
          </a:solidFill>
        </p:spPr>
        <p:txBody>
          <a:bodyPr vert="horz" wrap="square" lIns="0" tIns="7620" rIns="0" bIns="0" rtlCol="0">
            <a:spAutoFit/>
          </a:bodyPr>
          <a:lstStyle/>
          <a:p>
            <a:pPr marL="974725">
              <a:lnSpc>
                <a:spcPct val="100000"/>
              </a:lnSpc>
              <a:spcBef>
                <a:spcPts val="60"/>
              </a:spcBef>
            </a:pPr>
            <a:r>
              <a:rPr sz="1000" b="1" dirty="0">
                <a:solidFill>
                  <a:srgbClr val="FFFFFF"/>
                </a:solidFill>
                <a:latin typeface="Source Sans 3 Black"/>
                <a:cs typeface="Source Sans 3 Black"/>
              </a:rPr>
              <a:t>Key</a:t>
            </a:r>
            <a:r>
              <a:rPr sz="1000" b="1" spc="20" dirty="0">
                <a:solidFill>
                  <a:srgbClr val="FFFFFF"/>
                </a:solidFill>
                <a:latin typeface="Source Sans 3 Black"/>
                <a:cs typeface="Source Sans 3 Black"/>
              </a:rPr>
              <a:t> </a:t>
            </a:r>
            <a:r>
              <a:rPr sz="1000" b="1" spc="-10" dirty="0">
                <a:solidFill>
                  <a:srgbClr val="FFFFFF"/>
                </a:solidFill>
                <a:latin typeface="Source Sans 3 Black"/>
                <a:cs typeface="Source Sans 3 Black"/>
              </a:rPr>
              <a:t>Target</a:t>
            </a:r>
            <a:r>
              <a:rPr sz="1000" b="1" spc="25" dirty="0">
                <a:solidFill>
                  <a:srgbClr val="FFFFFF"/>
                </a:solidFill>
                <a:latin typeface="Source Sans 3 Black"/>
                <a:cs typeface="Source Sans 3 Black"/>
              </a:rPr>
              <a:t> </a:t>
            </a:r>
            <a:r>
              <a:rPr sz="1000" b="1" spc="-10" dirty="0">
                <a:solidFill>
                  <a:srgbClr val="FFFFFF"/>
                </a:solidFill>
                <a:latin typeface="Source Sans 3 Black"/>
                <a:cs typeface="Source Sans 3 Black"/>
              </a:rPr>
              <a:t>Audience</a:t>
            </a:r>
            <a:endParaRPr sz="1000" dirty="0">
              <a:latin typeface="Source Sans 3 Black"/>
              <a:cs typeface="Source Sans 3 Black"/>
            </a:endParaRPr>
          </a:p>
        </p:txBody>
      </p:sp>
      <p:sp>
        <p:nvSpPr>
          <p:cNvPr id="23" name="object 23"/>
          <p:cNvSpPr txBox="1"/>
          <p:nvPr/>
        </p:nvSpPr>
        <p:spPr>
          <a:xfrm>
            <a:off x="470720" y="3157224"/>
            <a:ext cx="3150235" cy="628377"/>
          </a:xfrm>
          <a:prstGeom prst="rect">
            <a:avLst/>
          </a:prstGeom>
        </p:spPr>
        <p:txBody>
          <a:bodyPr vert="horz" wrap="square" lIns="0" tIns="12700" rIns="0" bIns="0" rtlCol="0">
            <a:spAutoFit/>
          </a:bodyPr>
          <a:lstStyle/>
          <a:p>
            <a:r>
              <a:rPr lang="en-US" sz="8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Legal Firms</a:t>
            </a:r>
            <a:r>
              <a:rPr lang="en-US" sz="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Boutique firms, mid-sized practices and large legal enterprises.</a:t>
            </a:r>
            <a:endParaRPr lang="en-HK" sz="800" kern="100" dirty="0">
              <a:effectLst/>
              <a:latin typeface="Aptos" panose="020B0004020202020204" pitchFamily="34" charset="0"/>
              <a:ea typeface="Aptos" panose="020B0004020202020204" pitchFamily="34" charset="0"/>
              <a:cs typeface="Times New Roman" panose="02020603050405020304" pitchFamily="18" charset="0"/>
            </a:endParaRPr>
          </a:p>
          <a:p>
            <a:r>
              <a:rPr lang="en-US" sz="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HK" sz="800" kern="100" dirty="0">
              <a:effectLst/>
              <a:latin typeface="Aptos" panose="020B0004020202020204" pitchFamily="34" charset="0"/>
              <a:ea typeface="Aptos" panose="020B0004020202020204" pitchFamily="34" charset="0"/>
              <a:cs typeface="Times New Roman" panose="02020603050405020304" pitchFamily="18" charset="0"/>
            </a:endParaRPr>
          </a:p>
          <a:p>
            <a:r>
              <a:rPr lang="en-US" sz="8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Key Decision Makers</a:t>
            </a:r>
            <a:r>
              <a:rPr lang="en-US" sz="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Managing Partners, Marketing Directors, Practice Area Leaders and Business Development Officers.</a:t>
            </a:r>
            <a:endParaRPr lang="en-HK" sz="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24" name="object 24"/>
          <p:cNvSpPr txBox="1"/>
          <p:nvPr/>
        </p:nvSpPr>
        <p:spPr>
          <a:xfrm>
            <a:off x="3805402" y="2740057"/>
            <a:ext cx="3143250" cy="229235"/>
          </a:xfrm>
          <a:prstGeom prst="rect">
            <a:avLst/>
          </a:prstGeom>
          <a:solidFill>
            <a:srgbClr val="ED1D24"/>
          </a:solidFill>
        </p:spPr>
        <p:txBody>
          <a:bodyPr vert="horz" wrap="square" lIns="0" tIns="7620" rIns="0" bIns="0" rtlCol="0">
            <a:spAutoFit/>
          </a:bodyPr>
          <a:lstStyle/>
          <a:p>
            <a:pPr marL="781050">
              <a:lnSpc>
                <a:spcPct val="100000"/>
              </a:lnSpc>
              <a:spcBef>
                <a:spcPts val="60"/>
              </a:spcBef>
            </a:pPr>
            <a:r>
              <a:rPr sz="1000" b="1" dirty="0">
                <a:solidFill>
                  <a:srgbClr val="FFFFFF"/>
                </a:solidFill>
                <a:latin typeface="Source Sans 3 Black"/>
                <a:cs typeface="Source Sans 3 Black"/>
              </a:rPr>
              <a:t>Competitive</a:t>
            </a:r>
            <a:r>
              <a:rPr sz="1000" b="1" spc="5" dirty="0">
                <a:solidFill>
                  <a:srgbClr val="FFFFFF"/>
                </a:solidFill>
                <a:latin typeface="Source Sans 3 Black"/>
                <a:cs typeface="Source Sans 3 Black"/>
              </a:rPr>
              <a:t> </a:t>
            </a:r>
            <a:r>
              <a:rPr sz="1000" b="1" spc="-10" dirty="0">
                <a:solidFill>
                  <a:srgbClr val="FFFFFF"/>
                </a:solidFill>
                <a:latin typeface="Source Sans 3 Black"/>
                <a:cs typeface="Source Sans 3 Black"/>
              </a:rPr>
              <a:t>Differentiators</a:t>
            </a:r>
            <a:endParaRPr sz="1000" dirty="0">
              <a:latin typeface="Source Sans 3 Black"/>
              <a:cs typeface="Source Sans 3 Black"/>
            </a:endParaRPr>
          </a:p>
        </p:txBody>
      </p:sp>
      <p:sp>
        <p:nvSpPr>
          <p:cNvPr id="25" name="object 25"/>
          <p:cNvSpPr txBox="1"/>
          <p:nvPr/>
        </p:nvSpPr>
        <p:spPr>
          <a:xfrm>
            <a:off x="3812600" y="3116047"/>
            <a:ext cx="3168650" cy="1243930"/>
          </a:xfrm>
          <a:prstGeom prst="rect">
            <a:avLst/>
          </a:prstGeom>
        </p:spPr>
        <p:txBody>
          <a:bodyPr vert="horz" wrap="square" lIns="0" tIns="12700" rIns="0" bIns="0" rtlCol="0">
            <a:spAutoFit/>
          </a:bodyPr>
          <a:lstStyle/>
          <a:p>
            <a:r>
              <a:rPr lang="en-US" sz="8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Compliance-Focused Strategies</a:t>
            </a:r>
            <a:r>
              <a:rPr lang="en-US" sz="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Ensures all campaigns align with legal advertising guidelines and ethical standards.</a:t>
            </a:r>
            <a:endParaRPr lang="en-HK" sz="800" kern="100" dirty="0">
              <a:effectLst/>
              <a:latin typeface="Aptos" panose="020B0004020202020204" pitchFamily="34" charset="0"/>
              <a:ea typeface="Aptos" panose="020B0004020202020204" pitchFamily="34" charset="0"/>
              <a:cs typeface="Times New Roman" panose="02020603050405020304" pitchFamily="18" charset="0"/>
            </a:endParaRPr>
          </a:p>
          <a:p>
            <a:pPr marL="457200"/>
            <a:r>
              <a:rPr lang="en-US" sz="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HK" sz="800" kern="100" dirty="0">
              <a:effectLst/>
              <a:latin typeface="Aptos" panose="020B0004020202020204" pitchFamily="34" charset="0"/>
              <a:ea typeface="Aptos" panose="020B0004020202020204" pitchFamily="34" charset="0"/>
              <a:cs typeface="Times New Roman" panose="02020603050405020304" pitchFamily="18" charset="0"/>
            </a:endParaRPr>
          </a:p>
          <a:p>
            <a:r>
              <a:rPr lang="en-US" sz="8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Tailored Client Targeting</a:t>
            </a:r>
            <a:r>
              <a:rPr lang="en-US" sz="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Uses advanced segmentation to attract specific client types, from individuals to corporations.</a:t>
            </a:r>
            <a:endParaRPr lang="en-HK" sz="800" kern="100" dirty="0">
              <a:effectLst/>
              <a:latin typeface="Aptos" panose="020B0004020202020204" pitchFamily="34" charset="0"/>
              <a:ea typeface="Aptos" panose="020B0004020202020204" pitchFamily="34" charset="0"/>
              <a:cs typeface="Times New Roman" panose="02020603050405020304" pitchFamily="18" charset="0"/>
            </a:endParaRPr>
          </a:p>
          <a:p>
            <a:pPr marL="457200"/>
            <a:r>
              <a:rPr lang="en-US" sz="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HK" sz="800" kern="100" dirty="0">
              <a:effectLst/>
              <a:latin typeface="Aptos" panose="020B0004020202020204" pitchFamily="34" charset="0"/>
              <a:ea typeface="Aptos" panose="020B0004020202020204" pitchFamily="34" charset="0"/>
              <a:cs typeface="Times New Roman" panose="02020603050405020304" pitchFamily="18" charset="0"/>
            </a:endParaRPr>
          </a:p>
          <a:p>
            <a:r>
              <a:rPr lang="en-US" sz="8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Cost-Effective Marketing Solutions</a:t>
            </a:r>
            <a:r>
              <a:rPr lang="en-US" sz="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Scales enterprise-level capabilities to meet the needs of firms of all sizes.</a:t>
            </a:r>
            <a:endParaRPr lang="en-HK" sz="800" kern="100" dirty="0">
              <a:effectLst/>
              <a:latin typeface="Aptos" panose="020B0004020202020204" pitchFamily="34" charset="0"/>
              <a:ea typeface="Aptos" panose="020B0004020202020204" pitchFamily="34" charset="0"/>
              <a:cs typeface="Times New Roman" panose="02020603050405020304" pitchFamily="18" charset="0"/>
            </a:endParaRPr>
          </a:p>
          <a:p>
            <a:r>
              <a:rPr lang="en-US" sz="800" kern="0" dirty="0">
                <a:effectLst/>
                <a:latin typeface="Arial" panose="020B0604020202020204" pitchFamily="34" charset="0"/>
                <a:ea typeface="Times New Roman" panose="02020603050405020304" pitchFamily="18" charset="0"/>
                <a:cs typeface="Times New Roman" panose="02020603050405020304" pitchFamily="18" charset="0"/>
              </a:rPr>
              <a:t> </a:t>
            </a:r>
            <a:endParaRPr lang="en-HK" sz="800" kern="100" dirty="0">
              <a:effectLst/>
              <a:latin typeface="Aptos" panose="020B0004020202020204" pitchFamily="34" charset="0"/>
              <a:ea typeface="Aptos" panose="020B0004020202020204" pitchFamily="34" charset="0"/>
              <a:cs typeface="Times New Roman" panose="02020603050405020304" pitchFamily="18" charset="0"/>
            </a:endParaRPr>
          </a:p>
          <a:p>
            <a:r>
              <a:rPr lang="en-US" sz="800" kern="0" dirty="0">
                <a:effectLst/>
                <a:latin typeface="Arial" panose="020B0604020202020204" pitchFamily="34" charset="0"/>
                <a:ea typeface="Times New Roman" panose="02020603050405020304" pitchFamily="18" charset="0"/>
                <a:cs typeface="Times New Roman" panose="02020603050405020304" pitchFamily="18" charset="0"/>
              </a:rPr>
              <a:t> </a:t>
            </a:r>
            <a:endParaRPr lang="en-HK" sz="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26" name="object 26"/>
          <p:cNvSpPr txBox="1"/>
          <p:nvPr/>
        </p:nvSpPr>
        <p:spPr>
          <a:xfrm>
            <a:off x="457200" y="4273759"/>
            <a:ext cx="3143250" cy="229235"/>
          </a:xfrm>
          <a:prstGeom prst="rect">
            <a:avLst/>
          </a:prstGeom>
          <a:solidFill>
            <a:srgbClr val="ED1D24"/>
          </a:solidFill>
        </p:spPr>
        <p:txBody>
          <a:bodyPr vert="horz" wrap="square" lIns="0" tIns="32384" rIns="0" bIns="0" rtlCol="0">
            <a:spAutoFit/>
          </a:bodyPr>
          <a:lstStyle/>
          <a:p>
            <a:pPr algn="ctr">
              <a:lnSpc>
                <a:spcPct val="100000"/>
              </a:lnSpc>
              <a:spcBef>
                <a:spcPts val="254"/>
              </a:spcBef>
            </a:pPr>
            <a:r>
              <a:rPr sz="1000" b="1" dirty="0">
                <a:solidFill>
                  <a:srgbClr val="FFFFFF"/>
                </a:solidFill>
                <a:latin typeface="Source Sans 3 Black"/>
                <a:cs typeface="Source Sans 3 Black"/>
              </a:rPr>
              <a:t>Customer</a:t>
            </a:r>
            <a:r>
              <a:rPr sz="1000" b="1" spc="110" dirty="0">
                <a:solidFill>
                  <a:srgbClr val="FFFFFF"/>
                </a:solidFill>
                <a:latin typeface="Source Sans 3 Black"/>
                <a:cs typeface="Source Sans 3 Black"/>
              </a:rPr>
              <a:t> </a:t>
            </a:r>
            <a:r>
              <a:rPr sz="1000" b="1" spc="-10" dirty="0">
                <a:solidFill>
                  <a:srgbClr val="FFFFFF"/>
                </a:solidFill>
                <a:latin typeface="Source Sans 3 Black"/>
                <a:cs typeface="Source Sans 3 Black"/>
              </a:rPr>
              <a:t>Gains</a:t>
            </a:r>
            <a:endParaRPr sz="1000" dirty="0">
              <a:latin typeface="Source Sans 3 Black"/>
              <a:cs typeface="Source Sans 3 Black"/>
            </a:endParaRPr>
          </a:p>
        </p:txBody>
      </p:sp>
      <p:sp>
        <p:nvSpPr>
          <p:cNvPr id="27" name="object 27"/>
          <p:cNvSpPr txBox="1"/>
          <p:nvPr/>
        </p:nvSpPr>
        <p:spPr>
          <a:xfrm>
            <a:off x="466005" y="4556428"/>
            <a:ext cx="3195320" cy="1267655"/>
          </a:xfrm>
          <a:prstGeom prst="rect">
            <a:avLst/>
          </a:prstGeom>
        </p:spPr>
        <p:txBody>
          <a:bodyPr vert="horz" wrap="square" lIns="0" tIns="97155" rIns="0" bIns="0" rtlCol="0">
            <a:spAutoFit/>
          </a:bodyPr>
          <a:lstStyle/>
          <a:p>
            <a:pPr marL="90170" indent="-77470">
              <a:spcBef>
                <a:spcPts val="765"/>
              </a:spcBef>
              <a:buFontTx/>
              <a:buChar char="•"/>
              <a:tabLst>
                <a:tab pos="90170" algn="l"/>
              </a:tabLst>
            </a:pPr>
            <a:r>
              <a:rPr lang="en-US" sz="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Enhanced client acquisition through targeted, professional campaigns.</a:t>
            </a:r>
            <a:endParaRPr lang="en-HK" sz="800" kern="100" dirty="0">
              <a:effectLst/>
              <a:latin typeface="Aptos" panose="020B0004020202020204" pitchFamily="34" charset="0"/>
              <a:ea typeface="Aptos" panose="020B0004020202020204" pitchFamily="34" charset="0"/>
              <a:cs typeface="Times New Roman" panose="02020603050405020304" pitchFamily="18" charset="0"/>
            </a:endParaRPr>
          </a:p>
          <a:p>
            <a:pPr marL="90170" indent="-77470">
              <a:spcBef>
                <a:spcPts val="765"/>
              </a:spcBef>
              <a:buFontTx/>
              <a:buChar char="•"/>
              <a:tabLst>
                <a:tab pos="90170" algn="l"/>
              </a:tabLst>
            </a:pPr>
            <a:r>
              <a:rPr lang="en-US" sz="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Improved client retention via personalized, relationship-building strategies.</a:t>
            </a:r>
          </a:p>
          <a:p>
            <a:pPr marL="90170" indent="-77470">
              <a:spcBef>
                <a:spcPts val="765"/>
              </a:spcBef>
              <a:buFontTx/>
              <a:buChar char="•"/>
              <a:tabLst>
                <a:tab pos="90170" algn="l"/>
              </a:tabLst>
            </a:pPr>
            <a:r>
              <a:rPr lang="en-US" sz="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Increased brand awareness and authority within the legal community.</a:t>
            </a:r>
            <a:endParaRPr lang="en-HK" sz="800" kern="100" dirty="0">
              <a:effectLst/>
              <a:latin typeface="Aptos" panose="020B0004020202020204" pitchFamily="34" charset="0"/>
              <a:ea typeface="Aptos" panose="020B0004020202020204" pitchFamily="34" charset="0"/>
              <a:cs typeface="Times New Roman" panose="02020603050405020304" pitchFamily="18" charset="0"/>
            </a:endParaRPr>
          </a:p>
          <a:p>
            <a:pPr marL="90170" indent="-77470">
              <a:spcBef>
                <a:spcPts val="765"/>
              </a:spcBef>
              <a:buFontTx/>
              <a:buChar char="•"/>
              <a:tabLst>
                <a:tab pos="90170" algn="l"/>
              </a:tabLst>
            </a:pPr>
            <a:r>
              <a:rPr lang="en-US" sz="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Optimized marketing ROI with clear, measurable results.</a:t>
            </a:r>
            <a:r>
              <a:rPr lang="en-AU" sz="800"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endParaRPr lang="en-HK" sz="800" dirty="0">
              <a:effectLst/>
              <a:latin typeface="Arial" panose="020B0604020202020204" pitchFamily="34" charset="0"/>
              <a:cs typeface="Arial" panose="020B0604020202020204" pitchFamily="34" charset="0"/>
            </a:endParaRPr>
          </a:p>
        </p:txBody>
      </p:sp>
      <p:sp>
        <p:nvSpPr>
          <p:cNvPr id="28" name="object 28"/>
          <p:cNvSpPr txBox="1"/>
          <p:nvPr/>
        </p:nvSpPr>
        <p:spPr>
          <a:xfrm>
            <a:off x="3805402" y="4273759"/>
            <a:ext cx="3143250" cy="229235"/>
          </a:xfrm>
          <a:prstGeom prst="rect">
            <a:avLst/>
          </a:prstGeom>
          <a:solidFill>
            <a:srgbClr val="ED1D24"/>
          </a:solidFill>
        </p:spPr>
        <p:txBody>
          <a:bodyPr vert="horz" wrap="square" lIns="0" tIns="32384" rIns="0" bIns="0" rtlCol="0">
            <a:spAutoFit/>
          </a:bodyPr>
          <a:lstStyle/>
          <a:p>
            <a:pPr marL="915035">
              <a:lnSpc>
                <a:spcPct val="100000"/>
              </a:lnSpc>
              <a:spcBef>
                <a:spcPts val="254"/>
              </a:spcBef>
            </a:pPr>
            <a:r>
              <a:rPr sz="1000" b="1" dirty="0">
                <a:solidFill>
                  <a:srgbClr val="FFFFFF"/>
                </a:solidFill>
                <a:latin typeface="Source Sans 3 Black"/>
                <a:cs typeface="Source Sans 3 Black"/>
              </a:rPr>
              <a:t>Customers</a:t>
            </a:r>
            <a:r>
              <a:rPr sz="1000" b="1" spc="80" dirty="0">
                <a:solidFill>
                  <a:srgbClr val="FFFFFF"/>
                </a:solidFill>
                <a:latin typeface="Source Sans 3 Black"/>
                <a:cs typeface="Source Sans 3 Black"/>
              </a:rPr>
              <a:t> </a:t>
            </a:r>
            <a:r>
              <a:rPr sz="1000" b="1" dirty="0">
                <a:solidFill>
                  <a:srgbClr val="FFFFFF"/>
                </a:solidFill>
                <a:latin typeface="Source Sans 3 Black"/>
                <a:cs typeface="Source Sans 3 Black"/>
              </a:rPr>
              <a:t>Pain</a:t>
            </a:r>
            <a:r>
              <a:rPr sz="1000" b="1" spc="80" dirty="0">
                <a:solidFill>
                  <a:srgbClr val="FFFFFF"/>
                </a:solidFill>
                <a:latin typeface="Source Sans 3 Black"/>
                <a:cs typeface="Source Sans 3 Black"/>
              </a:rPr>
              <a:t> </a:t>
            </a:r>
            <a:r>
              <a:rPr sz="1000" b="1" spc="-10" dirty="0">
                <a:solidFill>
                  <a:srgbClr val="FFFFFF"/>
                </a:solidFill>
                <a:latin typeface="Source Sans 3 Black"/>
                <a:cs typeface="Source Sans 3 Black"/>
              </a:rPr>
              <a:t>Points</a:t>
            </a:r>
            <a:endParaRPr sz="1000">
              <a:latin typeface="Source Sans 3 Black"/>
              <a:cs typeface="Source Sans 3 Black"/>
            </a:endParaRPr>
          </a:p>
        </p:txBody>
      </p:sp>
      <p:sp>
        <p:nvSpPr>
          <p:cNvPr id="29" name="object 29"/>
          <p:cNvSpPr txBox="1"/>
          <p:nvPr/>
        </p:nvSpPr>
        <p:spPr>
          <a:xfrm>
            <a:off x="3812600" y="4556428"/>
            <a:ext cx="3143250" cy="1236877"/>
          </a:xfrm>
          <a:prstGeom prst="rect">
            <a:avLst/>
          </a:prstGeom>
        </p:spPr>
        <p:txBody>
          <a:bodyPr vert="horz" wrap="square" lIns="0" tIns="97155" rIns="0" bIns="0" rtlCol="0">
            <a:spAutoFit/>
          </a:bodyPr>
          <a:lstStyle/>
          <a:p>
            <a:pPr marL="90170" indent="-77470">
              <a:spcBef>
                <a:spcPts val="300"/>
              </a:spcBef>
              <a:buFontTx/>
              <a:buChar char="•"/>
              <a:tabLst>
                <a:tab pos="90170" algn="l"/>
              </a:tabLst>
            </a:pPr>
            <a:r>
              <a:rPr lang="en-US" sz="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Difficulty standing out in a crowded legal market.</a:t>
            </a:r>
            <a:endParaRPr lang="en-HK" sz="800" kern="100" dirty="0">
              <a:effectLst/>
              <a:latin typeface="Aptos" panose="020B0004020202020204" pitchFamily="34" charset="0"/>
              <a:ea typeface="Aptos" panose="020B0004020202020204" pitchFamily="34" charset="0"/>
              <a:cs typeface="Times New Roman" panose="02020603050405020304" pitchFamily="18" charset="0"/>
            </a:endParaRPr>
          </a:p>
          <a:p>
            <a:pPr marL="90170" indent="-77470">
              <a:spcBef>
                <a:spcPts val="300"/>
              </a:spcBef>
              <a:buFontTx/>
              <a:buChar char="•"/>
              <a:tabLst>
                <a:tab pos="90170" algn="l"/>
              </a:tabLst>
            </a:pPr>
            <a:r>
              <a:rPr lang="en-US" sz="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Challenges in marketing specialized practice areas effectively.</a:t>
            </a:r>
          </a:p>
          <a:p>
            <a:pPr marL="90170" indent="-77470">
              <a:spcBef>
                <a:spcPts val="300"/>
              </a:spcBef>
              <a:buFontTx/>
              <a:buChar char="•"/>
              <a:tabLst>
                <a:tab pos="90170" algn="l"/>
              </a:tabLst>
            </a:pPr>
            <a:r>
              <a:rPr lang="en-US" sz="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Compliance concerns regarding advertising and client communication.</a:t>
            </a:r>
            <a:endParaRPr lang="en-HK" sz="800" kern="100" dirty="0">
              <a:effectLst/>
              <a:latin typeface="Aptos" panose="020B0004020202020204" pitchFamily="34" charset="0"/>
              <a:ea typeface="Aptos" panose="020B0004020202020204" pitchFamily="34" charset="0"/>
              <a:cs typeface="Times New Roman" panose="02020603050405020304" pitchFamily="18" charset="0"/>
            </a:endParaRPr>
          </a:p>
          <a:p>
            <a:pPr marL="90170" indent="-77470">
              <a:spcBef>
                <a:spcPts val="300"/>
              </a:spcBef>
              <a:buFontTx/>
              <a:buChar char="•"/>
              <a:tabLst>
                <a:tab pos="90170" algn="l"/>
              </a:tabLst>
            </a:pPr>
            <a:r>
              <a:rPr lang="en-US" sz="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Limited resources or expertise to execute high-quality marketing campaigns.</a:t>
            </a:r>
            <a:endParaRPr lang="en-HK" sz="800" kern="100" dirty="0">
              <a:effectLst/>
              <a:latin typeface="Aptos" panose="020B0004020202020204" pitchFamily="34" charset="0"/>
              <a:ea typeface="Aptos" panose="020B0004020202020204" pitchFamily="34" charset="0"/>
              <a:cs typeface="Times New Roman" panose="02020603050405020304" pitchFamily="18" charset="0"/>
            </a:endParaRPr>
          </a:p>
          <a:p>
            <a:pPr marL="90170" indent="-77470">
              <a:spcBef>
                <a:spcPts val="300"/>
              </a:spcBef>
              <a:buFontTx/>
              <a:buChar char="•"/>
              <a:tabLst>
                <a:tab pos="90170" algn="l"/>
              </a:tabLst>
            </a:pPr>
            <a:r>
              <a:rPr lang="en-US" sz="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Struggles to measure the impact of marketing efforts on client acquisition and retention.</a:t>
            </a:r>
            <a:endParaRPr lang="en-HK" sz="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0" name="object 30"/>
          <p:cNvSpPr txBox="1"/>
          <p:nvPr/>
        </p:nvSpPr>
        <p:spPr>
          <a:xfrm>
            <a:off x="7153605" y="1409533"/>
            <a:ext cx="3081655" cy="229235"/>
          </a:xfrm>
          <a:prstGeom prst="rect">
            <a:avLst/>
          </a:prstGeom>
          <a:solidFill>
            <a:srgbClr val="9D9FA2"/>
          </a:solidFill>
        </p:spPr>
        <p:txBody>
          <a:bodyPr vert="horz" wrap="square" lIns="0" tIns="24765" rIns="0" bIns="0" rtlCol="0">
            <a:spAutoFit/>
          </a:bodyPr>
          <a:lstStyle/>
          <a:p>
            <a:pPr algn="ctr">
              <a:lnSpc>
                <a:spcPct val="100000"/>
              </a:lnSpc>
              <a:spcBef>
                <a:spcPts val="195"/>
              </a:spcBef>
            </a:pPr>
            <a:r>
              <a:rPr sz="1000" b="1" dirty="0">
                <a:latin typeface="Source Sans 3 Black"/>
                <a:cs typeface="Source Sans 3 Black"/>
              </a:rPr>
              <a:t>FAQs</a:t>
            </a:r>
            <a:r>
              <a:rPr sz="1000" b="1" spc="145" dirty="0">
                <a:latin typeface="Source Sans 3 Black"/>
                <a:cs typeface="Source Sans 3 Black"/>
              </a:rPr>
              <a:t> </a:t>
            </a:r>
            <a:r>
              <a:rPr sz="1000" b="1" dirty="0">
                <a:latin typeface="Source Sans 3 Black"/>
                <a:cs typeface="Source Sans 3 Black"/>
              </a:rPr>
              <a:t>/</a:t>
            </a:r>
            <a:r>
              <a:rPr sz="1000" b="1" spc="145" dirty="0">
                <a:latin typeface="Source Sans 3 Black"/>
                <a:cs typeface="Source Sans 3 Black"/>
              </a:rPr>
              <a:t> </a:t>
            </a:r>
            <a:r>
              <a:rPr sz="1000" b="1" spc="-10" dirty="0">
                <a:latin typeface="Source Sans 3 Black"/>
                <a:cs typeface="Source Sans 3 Black"/>
              </a:rPr>
              <a:t>Answers</a:t>
            </a:r>
            <a:endParaRPr sz="1000">
              <a:latin typeface="Source Sans 3 Black"/>
              <a:cs typeface="Source Sans 3 Black"/>
            </a:endParaRPr>
          </a:p>
        </p:txBody>
      </p:sp>
      <p:sp>
        <p:nvSpPr>
          <p:cNvPr id="31" name="object 31"/>
          <p:cNvSpPr txBox="1"/>
          <p:nvPr/>
        </p:nvSpPr>
        <p:spPr>
          <a:xfrm>
            <a:off x="7154175" y="1712227"/>
            <a:ext cx="3108104" cy="2241639"/>
          </a:xfrm>
          <a:prstGeom prst="rect">
            <a:avLst/>
          </a:prstGeom>
        </p:spPr>
        <p:txBody>
          <a:bodyPr vert="horz" wrap="square" lIns="0" tIns="25400" rIns="0" bIns="0" rtlCol="0">
            <a:spAutoFit/>
          </a:bodyPr>
          <a:lstStyle/>
          <a:p>
            <a:r>
              <a:rPr lang="en-US" sz="8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Q. Why do legal firms need a marketing strategy?</a:t>
            </a:r>
            <a:endParaRPr lang="en-HK" sz="800" kern="100" dirty="0">
              <a:effectLst/>
              <a:latin typeface="Aptos" panose="020B0004020202020204" pitchFamily="34" charset="0"/>
              <a:ea typeface="Aptos" panose="020B0004020202020204" pitchFamily="34" charset="0"/>
              <a:cs typeface="Times New Roman" panose="02020603050405020304" pitchFamily="18" charset="0"/>
            </a:endParaRPr>
          </a:p>
          <a:p>
            <a:r>
              <a:rPr lang="en-US" sz="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 A strategic approach ensures marketing efforts are targeted, compliant and effective in acquiring and retaining clients.</a:t>
            </a:r>
            <a:endParaRPr lang="en-HK" sz="800" kern="100" dirty="0">
              <a:effectLst/>
              <a:latin typeface="Aptos" panose="020B0004020202020204" pitchFamily="34" charset="0"/>
              <a:ea typeface="Aptos" panose="020B0004020202020204" pitchFamily="34" charset="0"/>
              <a:cs typeface="Times New Roman" panose="02020603050405020304" pitchFamily="18" charset="0"/>
            </a:endParaRPr>
          </a:p>
          <a:p>
            <a:r>
              <a:rPr lang="en-US" sz="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HK" sz="800" kern="100" dirty="0">
              <a:effectLst/>
              <a:latin typeface="Aptos" panose="020B0004020202020204" pitchFamily="34" charset="0"/>
              <a:ea typeface="Aptos" panose="020B0004020202020204" pitchFamily="34" charset="0"/>
              <a:cs typeface="Times New Roman" panose="02020603050405020304" pitchFamily="18" charset="0"/>
            </a:endParaRPr>
          </a:p>
          <a:p>
            <a:r>
              <a:rPr lang="en-US" sz="8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Q. How does Robotic Marketer address compliance?</a:t>
            </a:r>
            <a:endParaRPr lang="en-HK" sz="800" kern="100" dirty="0">
              <a:effectLst/>
              <a:latin typeface="Aptos" panose="020B0004020202020204" pitchFamily="34" charset="0"/>
              <a:ea typeface="Aptos" panose="020B0004020202020204" pitchFamily="34" charset="0"/>
              <a:cs typeface="Times New Roman" panose="02020603050405020304" pitchFamily="18" charset="0"/>
            </a:endParaRPr>
          </a:p>
          <a:p>
            <a:r>
              <a:rPr lang="en-US" sz="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 Built-in compliance checks align campaigns with legal advertising regulations, ensuring ethical and professional marketing.</a:t>
            </a:r>
            <a:endParaRPr lang="en-HK" sz="800" kern="100" dirty="0">
              <a:effectLst/>
              <a:latin typeface="Aptos" panose="020B0004020202020204" pitchFamily="34" charset="0"/>
              <a:ea typeface="Aptos" panose="020B0004020202020204" pitchFamily="34" charset="0"/>
              <a:cs typeface="Times New Roman" panose="02020603050405020304" pitchFamily="18" charset="0"/>
            </a:endParaRPr>
          </a:p>
          <a:p>
            <a:r>
              <a:rPr lang="en-US" sz="8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HK" sz="800" kern="100" dirty="0">
              <a:effectLst/>
              <a:latin typeface="Aptos" panose="020B0004020202020204" pitchFamily="34" charset="0"/>
              <a:ea typeface="Aptos" panose="020B0004020202020204" pitchFamily="34" charset="0"/>
              <a:cs typeface="Times New Roman" panose="02020603050405020304" pitchFamily="18" charset="0"/>
            </a:endParaRPr>
          </a:p>
          <a:p>
            <a:r>
              <a:rPr lang="en-US" sz="8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Q. Can this work for niche legal practices?</a:t>
            </a:r>
            <a:endParaRPr lang="en-HK" sz="800" kern="100" dirty="0">
              <a:effectLst/>
              <a:latin typeface="Aptos" panose="020B0004020202020204" pitchFamily="34" charset="0"/>
              <a:ea typeface="Aptos" panose="020B0004020202020204" pitchFamily="34" charset="0"/>
              <a:cs typeface="Times New Roman" panose="02020603050405020304" pitchFamily="18" charset="0"/>
            </a:endParaRPr>
          </a:p>
          <a:p>
            <a:r>
              <a:rPr lang="en-US" sz="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 Yes, the platform tailors strategies to specific practice areas, helping firms market specialties such as family law, intellectual property, or corporate litigation.</a:t>
            </a:r>
            <a:endParaRPr lang="en-HK" sz="800" kern="100" dirty="0">
              <a:effectLst/>
              <a:latin typeface="Aptos" panose="020B0004020202020204" pitchFamily="34" charset="0"/>
              <a:ea typeface="Aptos" panose="020B0004020202020204" pitchFamily="34" charset="0"/>
              <a:cs typeface="Times New Roman" panose="02020603050405020304" pitchFamily="18" charset="0"/>
            </a:endParaRPr>
          </a:p>
          <a:p>
            <a:r>
              <a:rPr lang="en-US" sz="8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HK" sz="800" kern="100" dirty="0">
              <a:effectLst/>
              <a:latin typeface="Aptos" panose="020B0004020202020204" pitchFamily="34" charset="0"/>
              <a:ea typeface="Aptos" panose="020B0004020202020204" pitchFamily="34" charset="0"/>
              <a:cs typeface="Times New Roman" panose="02020603050405020304" pitchFamily="18" charset="0"/>
            </a:endParaRPr>
          </a:p>
          <a:p>
            <a:r>
              <a:rPr lang="en-US" sz="8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Q. How does it fit into our existing operations?</a:t>
            </a:r>
            <a:endParaRPr lang="en-HK" sz="800" kern="100" dirty="0">
              <a:effectLst/>
              <a:latin typeface="Aptos" panose="020B0004020202020204" pitchFamily="34" charset="0"/>
              <a:ea typeface="Aptos" panose="020B0004020202020204" pitchFamily="34" charset="0"/>
              <a:cs typeface="Times New Roman" panose="02020603050405020304" pitchFamily="18" charset="0"/>
            </a:endParaRPr>
          </a:p>
          <a:p>
            <a:r>
              <a:rPr lang="en-US" sz="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 Robotic Marketer integrates seamlessly with existing CRM systems like Salesforce, enabling streamlined campaign management.</a:t>
            </a:r>
            <a:endParaRPr lang="en-HK" sz="800" kern="100" dirty="0">
              <a:effectLst/>
              <a:latin typeface="Aptos" panose="020B0004020202020204" pitchFamily="34" charset="0"/>
              <a:ea typeface="Aptos" panose="020B0004020202020204" pitchFamily="34" charset="0"/>
              <a:cs typeface="Times New Roman" panose="02020603050405020304" pitchFamily="18" charset="0"/>
            </a:endParaRPr>
          </a:p>
          <a:p>
            <a:r>
              <a:rPr lang="en-US" sz="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HK" sz="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3" name="object 17">
            <a:extLst>
              <a:ext uri="{FF2B5EF4-FFF2-40B4-BE49-F238E27FC236}">
                <a16:creationId xmlns:a16="http://schemas.microsoft.com/office/drawing/2014/main" id="{29525FF0-BBD9-38C8-72EE-1C1AE7F1EB4C}"/>
              </a:ext>
            </a:extLst>
          </p:cNvPr>
          <p:cNvSpPr txBox="1"/>
          <p:nvPr/>
        </p:nvSpPr>
        <p:spPr>
          <a:xfrm>
            <a:off x="8077999" y="4442460"/>
            <a:ext cx="2152624" cy="382156"/>
          </a:xfrm>
          <a:prstGeom prst="rect">
            <a:avLst/>
          </a:prstGeom>
        </p:spPr>
        <p:txBody>
          <a:bodyPr vert="horz" wrap="square" lIns="0" tIns="12700" rIns="0" bIns="0" rtlCol="0">
            <a:spAutoFit/>
          </a:bodyPr>
          <a:lstStyle/>
          <a:p>
            <a:r>
              <a:rPr lang="en-US" sz="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 50-page plan including competitor analysis, client segmentation and a 12-month campaign roadmap.</a:t>
            </a:r>
            <a:endParaRPr lang="en-HK" sz="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6" name="object 17">
            <a:extLst>
              <a:ext uri="{FF2B5EF4-FFF2-40B4-BE49-F238E27FC236}">
                <a16:creationId xmlns:a16="http://schemas.microsoft.com/office/drawing/2014/main" id="{0C5BD256-0FB2-1635-4F2A-62264431200D}"/>
              </a:ext>
            </a:extLst>
          </p:cNvPr>
          <p:cNvSpPr txBox="1"/>
          <p:nvPr/>
        </p:nvSpPr>
        <p:spPr>
          <a:xfrm>
            <a:off x="7149599" y="4883341"/>
            <a:ext cx="929005" cy="382156"/>
          </a:xfrm>
          <a:prstGeom prst="rect">
            <a:avLst/>
          </a:prstGeom>
        </p:spPr>
        <p:txBody>
          <a:bodyPr vert="horz" wrap="square" lIns="0" tIns="12700" rIns="0" bIns="0" rtlCol="0">
            <a:spAutoFit/>
          </a:bodyPr>
          <a:lstStyle/>
          <a:p>
            <a:r>
              <a:rPr lang="en-US" sz="8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Practice Area-Specific Campaigns</a:t>
            </a:r>
            <a:endParaRPr lang="en-HK" sz="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7" name="object 17">
            <a:extLst>
              <a:ext uri="{FF2B5EF4-FFF2-40B4-BE49-F238E27FC236}">
                <a16:creationId xmlns:a16="http://schemas.microsoft.com/office/drawing/2014/main" id="{78D72220-F0E2-5B34-44B9-B9F765C3EFD0}"/>
              </a:ext>
            </a:extLst>
          </p:cNvPr>
          <p:cNvSpPr txBox="1"/>
          <p:nvPr/>
        </p:nvSpPr>
        <p:spPr>
          <a:xfrm>
            <a:off x="8077999" y="4958039"/>
            <a:ext cx="2152624" cy="259045"/>
          </a:xfrm>
          <a:prstGeom prst="rect">
            <a:avLst/>
          </a:prstGeom>
        </p:spPr>
        <p:txBody>
          <a:bodyPr vert="horz" wrap="square" lIns="0" tIns="12700" rIns="0" bIns="0" rtlCol="0">
            <a:spAutoFit/>
          </a:bodyPr>
          <a:lstStyle/>
          <a:p>
            <a:r>
              <a:rPr lang="en-US" sz="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Customized campaigns for niche services, such as estate planning, tax law, or litigation.</a:t>
            </a:r>
            <a:endParaRPr lang="en-HK" sz="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0" name="object 17">
            <a:extLst>
              <a:ext uri="{FF2B5EF4-FFF2-40B4-BE49-F238E27FC236}">
                <a16:creationId xmlns:a16="http://schemas.microsoft.com/office/drawing/2014/main" id="{72B60726-4E77-D35E-26D6-796E3641E083}"/>
              </a:ext>
            </a:extLst>
          </p:cNvPr>
          <p:cNvSpPr txBox="1"/>
          <p:nvPr/>
        </p:nvSpPr>
        <p:spPr>
          <a:xfrm>
            <a:off x="7149599" y="5341818"/>
            <a:ext cx="787901" cy="382156"/>
          </a:xfrm>
          <a:prstGeom prst="rect">
            <a:avLst/>
          </a:prstGeom>
        </p:spPr>
        <p:txBody>
          <a:bodyPr vert="horz" wrap="square" lIns="0" tIns="12700" rIns="0" bIns="0" rtlCol="0">
            <a:spAutoFit/>
          </a:bodyPr>
          <a:lstStyle/>
          <a:p>
            <a:r>
              <a:rPr lang="en-US" sz="8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Reputation Management Tools</a:t>
            </a:r>
            <a:endParaRPr lang="en-HK" sz="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1" name="object 17">
            <a:extLst>
              <a:ext uri="{FF2B5EF4-FFF2-40B4-BE49-F238E27FC236}">
                <a16:creationId xmlns:a16="http://schemas.microsoft.com/office/drawing/2014/main" id="{7AF08EEB-5CAD-ABC2-A24F-F4860257CF3A}"/>
              </a:ext>
            </a:extLst>
          </p:cNvPr>
          <p:cNvSpPr txBox="1"/>
          <p:nvPr/>
        </p:nvSpPr>
        <p:spPr>
          <a:xfrm>
            <a:off x="8077999" y="5403373"/>
            <a:ext cx="2152624" cy="259045"/>
          </a:xfrm>
          <a:prstGeom prst="rect">
            <a:avLst/>
          </a:prstGeom>
        </p:spPr>
        <p:txBody>
          <a:bodyPr vert="horz" wrap="square" lIns="0" tIns="12700" rIns="0" bIns="0" rtlCol="0">
            <a:spAutoFit/>
          </a:bodyPr>
          <a:lstStyle/>
          <a:p>
            <a:r>
              <a:rPr lang="en-US" sz="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Strategies to strengthen online presence, manage reviews and build authority.</a:t>
            </a:r>
            <a:endParaRPr lang="en-HK" sz="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TotalTime>
  <Words>562</Words>
  <Application>Microsoft Macintosh PowerPoint</Application>
  <PresentationFormat>Custom</PresentationFormat>
  <Paragraphs>64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Source Sans 3 Black</vt:lpstr>
      <vt:lpstr>Aptos</vt: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Wai Man Wong</cp:lastModifiedBy>
  <cp:revision>13</cp:revision>
  <dcterms:created xsi:type="dcterms:W3CDTF">2025-01-09T00:17:16Z</dcterms:created>
  <dcterms:modified xsi:type="dcterms:W3CDTF">2025-01-09T05:01:54Z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2021-08-05T00:00:00Z</vt:filetime>
  </property>
  <property fmtid="{D5CDD505-2E9C-101B-9397-08002B2CF9AE}" pid="3" name="Creator">
    <vt:lpwstr>Adobe InDesign 16.0 (Macintosh)</vt:lpwstr>
  </property>
  <property fmtid="{D5CDD505-2E9C-101B-9397-08002B2CF9AE}" pid="4" name="LastSaved">
    <vt:filetime>2025-01-09T00:00:00Z</vt:filetime>
  </property>
  <property fmtid="{D5CDD505-2E9C-101B-9397-08002B2CF9AE}" pid="5" name="Producer">
    <vt:lpwstr>Adobe PDF Library 15.0</vt:lpwstr>
  </property>
</Properties>
</file>