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10693400" cy="7562850"/>
  <p:notesSz cx="10693400" cy="756285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34"/>
    <p:restoredTop sz="94541"/>
  </p:normalViewPr>
  <p:slideViewPr>
    <p:cSldViewPr>
      <p:cViewPr varScale="1">
        <p:scale>
          <a:sx n="93" d="100"/>
          <a:sy n="93" d="100"/>
        </p:scale>
        <p:origin x="1680" y="20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4483"/>
            <a:ext cx="9089390" cy="158819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1/9/25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1/9/25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1/9/25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1/9/25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1/9/25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9525" y="0"/>
            <a:ext cx="10672940" cy="7560005"/>
          </a:xfrm>
          <a:prstGeom prst="rect">
            <a:avLst/>
          </a:prstGeom>
        </p:spPr>
      </p:pic>
      <p:sp>
        <p:nvSpPr>
          <p:cNvPr id="17" name="bg object 17"/>
          <p:cNvSpPr/>
          <p:nvPr/>
        </p:nvSpPr>
        <p:spPr>
          <a:xfrm>
            <a:off x="457200" y="5976010"/>
            <a:ext cx="6491605" cy="1127125"/>
          </a:xfrm>
          <a:custGeom>
            <a:avLst/>
            <a:gdLst/>
            <a:ahLst/>
            <a:cxnLst/>
            <a:rect l="l" t="t" r="r" b="b"/>
            <a:pathLst>
              <a:path w="6491605" h="1127125">
                <a:moveTo>
                  <a:pt x="6490995" y="0"/>
                </a:moveTo>
                <a:lnTo>
                  <a:pt x="0" y="0"/>
                </a:lnTo>
                <a:lnTo>
                  <a:pt x="0" y="1126794"/>
                </a:lnTo>
                <a:lnTo>
                  <a:pt x="6490995" y="1126794"/>
                </a:lnTo>
                <a:lnTo>
                  <a:pt x="6490995" y="0"/>
                </a:lnTo>
                <a:close/>
              </a:path>
            </a:pathLst>
          </a:custGeom>
          <a:solidFill>
            <a:srgbClr val="ED1D24"/>
          </a:solidFill>
        </p:spPr>
        <p:txBody>
          <a:bodyPr wrap="square" lIns="0" tIns="0" rIns="0" bIns="0" rtlCol="0"/>
          <a:lstStyle/>
          <a:p>
            <a:endParaRPr/>
          </a:p>
        </p:txBody>
      </p:sp>
      <p:pic>
        <p:nvPicPr>
          <p:cNvPr id="18" name="bg object 18"/>
          <p:cNvPicPr/>
          <p:nvPr/>
        </p:nvPicPr>
        <p:blipFill>
          <a:blip r:embed="rId8" cstate="print"/>
          <a:stretch>
            <a:fillRect/>
          </a:stretch>
        </p:blipFill>
        <p:spPr>
          <a:xfrm>
            <a:off x="531900" y="656591"/>
            <a:ext cx="126187" cy="79641"/>
          </a:xfrm>
          <a:prstGeom prst="rect">
            <a:avLst/>
          </a:prstGeom>
        </p:spPr>
      </p:pic>
      <p:sp>
        <p:nvSpPr>
          <p:cNvPr id="19" name="bg object 19"/>
          <p:cNvSpPr/>
          <p:nvPr/>
        </p:nvSpPr>
        <p:spPr>
          <a:xfrm>
            <a:off x="457187" y="457199"/>
            <a:ext cx="394335" cy="619125"/>
          </a:xfrm>
          <a:custGeom>
            <a:avLst/>
            <a:gdLst/>
            <a:ahLst/>
            <a:cxnLst/>
            <a:rect l="l" t="t" r="r" b="b"/>
            <a:pathLst>
              <a:path w="394334" h="619125">
                <a:moveTo>
                  <a:pt x="317334" y="262483"/>
                </a:moveTo>
                <a:lnTo>
                  <a:pt x="313766" y="244817"/>
                </a:lnTo>
                <a:lnTo>
                  <a:pt x="304025" y="230365"/>
                </a:lnTo>
                <a:lnTo>
                  <a:pt x="289572" y="220624"/>
                </a:lnTo>
                <a:lnTo>
                  <a:pt x="271907" y="217043"/>
                </a:lnTo>
                <a:lnTo>
                  <a:pt x="254241" y="220624"/>
                </a:lnTo>
                <a:lnTo>
                  <a:pt x="239788" y="230365"/>
                </a:lnTo>
                <a:lnTo>
                  <a:pt x="230047" y="244817"/>
                </a:lnTo>
                <a:lnTo>
                  <a:pt x="226466" y="262483"/>
                </a:lnTo>
                <a:lnTo>
                  <a:pt x="226466" y="271627"/>
                </a:lnTo>
                <a:lnTo>
                  <a:pt x="233870" y="279031"/>
                </a:lnTo>
                <a:lnTo>
                  <a:pt x="252158" y="279031"/>
                </a:lnTo>
                <a:lnTo>
                  <a:pt x="259562" y="271627"/>
                </a:lnTo>
                <a:lnTo>
                  <a:pt x="259562" y="255676"/>
                </a:lnTo>
                <a:lnTo>
                  <a:pt x="265099" y="250151"/>
                </a:lnTo>
                <a:lnTo>
                  <a:pt x="278701" y="250151"/>
                </a:lnTo>
                <a:lnTo>
                  <a:pt x="284238" y="255676"/>
                </a:lnTo>
                <a:lnTo>
                  <a:pt x="284238" y="262483"/>
                </a:lnTo>
                <a:lnTo>
                  <a:pt x="284238" y="271627"/>
                </a:lnTo>
                <a:lnTo>
                  <a:pt x="291642" y="279031"/>
                </a:lnTo>
                <a:lnTo>
                  <a:pt x="309930" y="279031"/>
                </a:lnTo>
                <a:lnTo>
                  <a:pt x="317334" y="271627"/>
                </a:lnTo>
                <a:lnTo>
                  <a:pt x="317334" y="262483"/>
                </a:lnTo>
                <a:close/>
              </a:path>
              <a:path w="394334" h="619125">
                <a:moveTo>
                  <a:pt x="394055" y="246519"/>
                </a:moveTo>
                <a:lnTo>
                  <a:pt x="384746" y="200494"/>
                </a:lnTo>
                <a:lnTo>
                  <a:pt x="360959" y="165265"/>
                </a:lnTo>
                <a:lnTo>
                  <a:pt x="360959" y="246519"/>
                </a:lnTo>
                <a:lnTo>
                  <a:pt x="354253" y="279679"/>
                </a:lnTo>
                <a:lnTo>
                  <a:pt x="335953" y="306793"/>
                </a:lnTo>
                <a:lnTo>
                  <a:pt x="308851" y="325081"/>
                </a:lnTo>
                <a:lnTo>
                  <a:pt x="275691" y="331787"/>
                </a:lnTo>
                <a:lnTo>
                  <a:pt x="118376" y="331787"/>
                </a:lnTo>
                <a:lnTo>
                  <a:pt x="85217" y="325081"/>
                </a:lnTo>
                <a:lnTo>
                  <a:pt x="58115" y="306793"/>
                </a:lnTo>
                <a:lnTo>
                  <a:pt x="39827" y="279679"/>
                </a:lnTo>
                <a:lnTo>
                  <a:pt x="33108" y="246519"/>
                </a:lnTo>
                <a:lnTo>
                  <a:pt x="39827" y="213372"/>
                </a:lnTo>
                <a:lnTo>
                  <a:pt x="58115" y="186258"/>
                </a:lnTo>
                <a:lnTo>
                  <a:pt x="85217" y="167970"/>
                </a:lnTo>
                <a:lnTo>
                  <a:pt x="118376" y="161251"/>
                </a:lnTo>
                <a:lnTo>
                  <a:pt x="275691" y="161251"/>
                </a:lnTo>
                <a:lnTo>
                  <a:pt x="308851" y="167970"/>
                </a:lnTo>
                <a:lnTo>
                  <a:pt x="335953" y="186258"/>
                </a:lnTo>
                <a:lnTo>
                  <a:pt x="354253" y="213372"/>
                </a:lnTo>
                <a:lnTo>
                  <a:pt x="360959" y="246519"/>
                </a:lnTo>
                <a:lnTo>
                  <a:pt x="360959" y="165265"/>
                </a:lnTo>
                <a:lnTo>
                  <a:pt x="359346" y="162864"/>
                </a:lnTo>
                <a:lnTo>
                  <a:pt x="356971" y="161251"/>
                </a:lnTo>
                <a:lnTo>
                  <a:pt x="321716" y="137464"/>
                </a:lnTo>
                <a:lnTo>
                  <a:pt x="275691" y="128143"/>
                </a:lnTo>
                <a:lnTo>
                  <a:pt x="169494" y="128143"/>
                </a:lnTo>
                <a:lnTo>
                  <a:pt x="169494" y="100545"/>
                </a:lnTo>
                <a:lnTo>
                  <a:pt x="200787" y="70218"/>
                </a:lnTo>
                <a:lnTo>
                  <a:pt x="204597" y="51663"/>
                </a:lnTo>
                <a:lnTo>
                  <a:pt x="200837" y="33108"/>
                </a:lnTo>
                <a:lnTo>
                  <a:pt x="200533" y="31584"/>
                </a:lnTo>
                <a:lnTo>
                  <a:pt x="189445" y="15151"/>
                </a:lnTo>
                <a:lnTo>
                  <a:pt x="173024" y="4076"/>
                </a:lnTo>
                <a:lnTo>
                  <a:pt x="171500" y="3771"/>
                </a:lnTo>
                <a:lnTo>
                  <a:pt x="171500" y="51663"/>
                </a:lnTo>
                <a:lnTo>
                  <a:pt x="170040" y="58877"/>
                </a:lnTo>
                <a:lnTo>
                  <a:pt x="166052" y="64782"/>
                </a:lnTo>
                <a:lnTo>
                  <a:pt x="160159" y="68757"/>
                </a:lnTo>
                <a:lnTo>
                  <a:pt x="152946" y="70218"/>
                </a:lnTo>
                <a:lnTo>
                  <a:pt x="145732" y="68757"/>
                </a:lnTo>
                <a:lnTo>
                  <a:pt x="139827" y="64782"/>
                </a:lnTo>
                <a:lnTo>
                  <a:pt x="135851" y="58877"/>
                </a:lnTo>
                <a:lnTo>
                  <a:pt x="134391" y="51663"/>
                </a:lnTo>
                <a:lnTo>
                  <a:pt x="135851" y="44450"/>
                </a:lnTo>
                <a:lnTo>
                  <a:pt x="139827" y="38557"/>
                </a:lnTo>
                <a:lnTo>
                  <a:pt x="145732" y="34569"/>
                </a:lnTo>
                <a:lnTo>
                  <a:pt x="152946" y="33108"/>
                </a:lnTo>
                <a:lnTo>
                  <a:pt x="160159" y="34569"/>
                </a:lnTo>
                <a:lnTo>
                  <a:pt x="166052" y="38557"/>
                </a:lnTo>
                <a:lnTo>
                  <a:pt x="170040" y="44450"/>
                </a:lnTo>
                <a:lnTo>
                  <a:pt x="171500" y="51663"/>
                </a:lnTo>
                <a:lnTo>
                  <a:pt x="171500" y="3771"/>
                </a:lnTo>
                <a:lnTo>
                  <a:pt x="132854" y="4076"/>
                </a:lnTo>
                <a:lnTo>
                  <a:pt x="105346" y="31584"/>
                </a:lnTo>
                <a:lnTo>
                  <a:pt x="101282" y="51663"/>
                </a:lnTo>
                <a:lnTo>
                  <a:pt x="103898" y="67906"/>
                </a:lnTo>
                <a:lnTo>
                  <a:pt x="111201" y="82016"/>
                </a:lnTo>
                <a:lnTo>
                  <a:pt x="122313" y="93179"/>
                </a:lnTo>
                <a:lnTo>
                  <a:pt x="136398" y="100545"/>
                </a:lnTo>
                <a:lnTo>
                  <a:pt x="136398" y="128143"/>
                </a:lnTo>
                <a:lnTo>
                  <a:pt x="118376" y="128143"/>
                </a:lnTo>
                <a:lnTo>
                  <a:pt x="72339" y="137464"/>
                </a:lnTo>
                <a:lnTo>
                  <a:pt x="34709" y="162864"/>
                </a:lnTo>
                <a:lnTo>
                  <a:pt x="9321" y="200494"/>
                </a:lnTo>
                <a:lnTo>
                  <a:pt x="0" y="246519"/>
                </a:lnTo>
                <a:lnTo>
                  <a:pt x="9321" y="292557"/>
                </a:lnTo>
                <a:lnTo>
                  <a:pt x="34709" y="330187"/>
                </a:lnTo>
                <a:lnTo>
                  <a:pt x="72339" y="355574"/>
                </a:lnTo>
                <a:lnTo>
                  <a:pt x="118376" y="364883"/>
                </a:lnTo>
                <a:lnTo>
                  <a:pt x="259143" y="364883"/>
                </a:lnTo>
                <a:lnTo>
                  <a:pt x="259143" y="382206"/>
                </a:lnTo>
                <a:lnTo>
                  <a:pt x="236613" y="382206"/>
                </a:lnTo>
                <a:lnTo>
                  <a:pt x="191935" y="390969"/>
                </a:lnTo>
                <a:lnTo>
                  <a:pt x="155016" y="414909"/>
                </a:lnTo>
                <a:lnTo>
                  <a:pt x="129349" y="450570"/>
                </a:lnTo>
                <a:lnTo>
                  <a:pt x="118414" y="494436"/>
                </a:lnTo>
                <a:lnTo>
                  <a:pt x="86512" y="494436"/>
                </a:lnTo>
                <a:lnTo>
                  <a:pt x="86512" y="478548"/>
                </a:lnTo>
                <a:lnTo>
                  <a:pt x="100596" y="471182"/>
                </a:lnTo>
                <a:lnTo>
                  <a:pt x="111709" y="460019"/>
                </a:lnTo>
                <a:lnTo>
                  <a:pt x="117805" y="448221"/>
                </a:lnTo>
                <a:lnTo>
                  <a:pt x="118999" y="445909"/>
                </a:lnTo>
                <a:lnTo>
                  <a:pt x="121615" y="429666"/>
                </a:lnTo>
                <a:lnTo>
                  <a:pt x="117856" y="411099"/>
                </a:lnTo>
                <a:lnTo>
                  <a:pt x="117551" y="409587"/>
                </a:lnTo>
                <a:lnTo>
                  <a:pt x="106476" y="393153"/>
                </a:lnTo>
                <a:lnTo>
                  <a:pt x="90055" y="382079"/>
                </a:lnTo>
                <a:lnTo>
                  <a:pt x="88519" y="381774"/>
                </a:lnTo>
                <a:lnTo>
                  <a:pt x="88519" y="429666"/>
                </a:lnTo>
                <a:lnTo>
                  <a:pt x="87058" y="436892"/>
                </a:lnTo>
                <a:lnTo>
                  <a:pt x="83083" y="442785"/>
                </a:lnTo>
                <a:lnTo>
                  <a:pt x="77177" y="446773"/>
                </a:lnTo>
                <a:lnTo>
                  <a:pt x="69964" y="448221"/>
                </a:lnTo>
                <a:lnTo>
                  <a:pt x="62750" y="446773"/>
                </a:lnTo>
                <a:lnTo>
                  <a:pt x="56845" y="442785"/>
                </a:lnTo>
                <a:lnTo>
                  <a:pt x="52870" y="436892"/>
                </a:lnTo>
                <a:lnTo>
                  <a:pt x="51409" y="429666"/>
                </a:lnTo>
                <a:lnTo>
                  <a:pt x="52832" y="422643"/>
                </a:lnTo>
                <a:lnTo>
                  <a:pt x="52870" y="422452"/>
                </a:lnTo>
                <a:lnTo>
                  <a:pt x="56845" y="416547"/>
                </a:lnTo>
                <a:lnTo>
                  <a:pt x="62750" y="412572"/>
                </a:lnTo>
                <a:lnTo>
                  <a:pt x="69964" y="411099"/>
                </a:lnTo>
                <a:lnTo>
                  <a:pt x="77177" y="412572"/>
                </a:lnTo>
                <a:lnTo>
                  <a:pt x="83083" y="416547"/>
                </a:lnTo>
                <a:lnTo>
                  <a:pt x="87058" y="422452"/>
                </a:lnTo>
                <a:lnTo>
                  <a:pt x="88519" y="429666"/>
                </a:lnTo>
                <a:lnTo>
                  <a:pt x="88519" y="381774"/>
                </a:lnTo>
                <a:lnTo>
                  <a:pt x="49872" y="382079"/>
                </a:lnTo>
                <a:lnTo>
                  <a:pt x="22377" y="409587"/>
                </a:lnTo>
                <a:lnTo>
                  <a:pt x="18313" y="429666"/>
                </a:lnTo>
                <a:lnTo>
                  <a:pt x="20929" y="445909"/>
                </a:lnTo>
                <a:lnTo>
                  <a:pt x="28219" y="460019"/>
                </a:lnTo>
                <a:lnTo>
                  <a:pt x="39331" y="471182"/>
                </a:lnTo>
                <a:lnTo>
                  <a:pt x="53416" y="478548"/>
                </a:lnTo>
                <a:lnTo>
                  <a:pt x="53416" y="520128"/>
                </a:lnTo>
                <a:lnTo>
                  <a:pt x="60820" y="527545"/>
                </a:lnTo>
                <a:lnTo>
                  <a:pt x="121386" y="527545"/>
                </a:lnTo>
                <a:lnTo>
                  <a:pt x="136690" y="563892"/>
                </a:lnTo>
                <a:lnTo>
                  <a:pt x="162598" y="592861"/>
                </a:lnTo>
                <a:lnTo>
                  <a:pt x="196710" y="612013"/>
                </a:lnTo>
                <a:lnTo>
                  <a:pt x="236613" y="618934"/>
                </a:lnTo>
                <a:lnTo>
                  <a:pt x="275691" y="618934"/>
                </a:lnTo>
                <a:lnTo>
                  <a:pt x="321716" y="609625"/>
                </a:lnTo>
                <a:lnTo>
                  <a:pt x="356958" y="585838"/>
                </a:lnTo>
                <a:lnTo>
                  <a:pt x="359346" y="584238"/>
                </a:lnTo>
                <a:lnTo>
                  <a:pt x="384746" y="546608"/>
                </a:lnTo>
                <a:lnTo>
                  <a:pt x="394055" y="500570"/>
                </a:lnTo>
                <a:lnTo>
                  <a:pt x="386232" y="458241"/>
                </a:lnTo>
                <a:lnTo>
                  <a:pt x="364693" y="422643"/>
                </a:lnTo>
                <a:lnTo>
                  <a:pt x="360959" y="419646"/>
                </a:lnTo>
                <a:lnTo>
                  <a:pt x="360959" y="500570"/>
                </a:lnTo>
                <a:lnTo>
                  <a:pt x="354253" y="533730"/>
                </a:lnTo>
                <a:lnTo>
                  <a:pt x="335953" y="560844"/>
                </a:lnTo>
                <a:lnTo>
                  <a:pt x="308851" y="579132"/>
                </a:lnTo>
                <a:lnTo>
                  <a:pt x="275691" y="585838"/>
                </a:lnTo>
                <a:lnTo>
                  <a:pt x="236613" y="585838"/>
                </a:lnTo>
                <a:lnTo>
                  <a:pt x="203466" y="579132"/>
                </a:lnTo>
                <a:lnTo>
                  <a:pt x="176364" y="560844"/>
                </a:lnTo>
                <a:lnTo>
                  <a:pt x="158076" y="533730"/>
                </a:lnTo>
                <a:lnTo>
                  <a:pt x="151358" y="500570"/>
                </a:lnTo>
                <a:lnTo>
                  <a:pt x="152603" y="494436"/>
                </a:lnTo>
                <a:lnTo>
                  <a:pt x="158076" y="467423"/>
                </a:lnTo>
                <a:lnTo>
                  <a:pt x="176364" y="440309"/>
                </a:lnTo>
                <a:lnTo>
                  <a:pt x="203466" y="422021"/>
                </a:lnTo>
                <a:lnTo>
                  <a:pt x="236613" y="415302"/>
                </a:lnTo>
                <a:lnTo>
                  <a:pt x="275691" y="415302"/>
                </a:lnTo>
                <a:lnTo>
                  <a:pt x="308851" y="422021"/>
                </a:lnTo>
                <a:lnTo>
                  <a:pt x="335953" y="440309"/>
                </a:lnTo>
                <a:lnTo>
                  <a:pt x="354253" y="467423"/>
                </a:lnTo>
                <a:lnTo>
                  <a:pt x="360959" y="500570"/>
                </a:lnTo>
                <a:lnTo>
                  <a:pt x="360959" y="419646"/>
                </a:lnTo>
                <a:lnTo>
                  <a:pt x="355549" y="415302"/>
                </a:lnTo>
                <a:lnTo>
                  <a:pt x="332384" y="396722"/>
                </a:lnTo>
                <a:lnTo>
                  <a:pt x="292239" y="383387"/>
                </a:lnTo>
                <a:lnTo>
                  <a:pt x="292239" y="363702"/>
                </a:lnTo>
                <a:lnTo>
                  <a:pt x="332384" y="350380"/>
                </a:lnTo>
                <a:lnTo>
                  <a:pt x="355549" y="331787"/>
                </a:lnTo>
                <a:lnTo>
                  <a:pt x="364693" y="324459"/>
                </a:lnTo>
                <a:lnTo>
                  <a:pt x="386232" y="288861"/>
                </a:lnTo>
                <a:lnTo>
                  <a:pt x="394055" y="246519"/>
                </a:lnTo>
                <a:close/>
              </a:path>
            </a:pathLst>
          </a:custGeom>
          <a:solidFill>
            <a:srgbClr val="ED1D24"/>
          </a:solidFill>
        </p:spPr>
        <p:txBody>
          <a:bodyPr wrap="square" lIns="0" tIns="0" rIns="0" bIns="0" rtlCol="0"/>
          <a:lstStyle/>
          <a:p>
            <a:endParaRPr/>
          </a:p>
        </p:txBody>
      </p:sp>
      <p:pic>
        <p:nvPicPr>
          <p:cNvPr id="20" name="bg object 20"/>
          <p:cNvPicPr/>
          <p:nvPr/>
        </p:nvPicPr>
        <p:blipFill>
          <a:blip r:embed="rId9" cstate="print"/>
          <a:stretch>
            <a:fillRect/>
          </a:stretch>
        </p:blipFill>
        <p:spPr>
          <a:xfrm>
            <a:off x="661697" y="906115"/>
            <a:ext cx="103314" cy="103314"/>
          </a:xfrm>
          <a:prstGeom prst="rect">
            <a:avLst/>
          </a:prstGeom>
        </p:spPr>
      </p:pic>
      <p:pic>
        <p:nvPicPr>
          <p:cNvPr id="21" name="bg object 21"/>
          <p:cNvPicPr/>
          <p:nvPr/>
        </p:nvPicPr>
        <p:blipFill>
          <a:blip r:embed="rId10" cstate="print"/>
          <a:stretch>
            <a:fillRect/>
          </a:stretch>
        </p:blipFill>
        <p:spPr>
          <a:xfrm>
            <a:off x="937172" y="662106"/>
            <a:ext cx="1198831" cy="414239"/>
          </a:xfrm>
          <a:prstGeom prst="rect">
            <a:avLst/>
          </a:prstGeom>
        </p:spPr>
      </p:pic>
      <p:sp>
        <p:nvSpPr>
          <p:cNvPr id="2" name="Holder 2"/>
          <p:cNvSpPr>
            <a:spLocks noGrp="1"/>
          </p:cNvSpPr>
          <p:nvPr>
            <p:ph type="title"/>
          </p:nvPr>
        </p:nvSpPr>
        <p:spPr>
          <a:xfrm>
            <a:off x="534670" y="302514"/>
            <a:ext cx="9624060" cy="1210056"/>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534670" y="1739455"/>
            <a:ext cx="9624060"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635756" y="7033450"/>
            <a:ext cx="3421888" cy="3781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670" y="7033450"/>
            <a:ext cx="2459482"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1/9/25</a:t>
            </a:fld>
            <a:endParaRPr lang="en-US"/>
          </a:p>
        </p:txBody>
      </p:sp>
      <p:sp>
        <p:nvSpPr>
          <p:cNvPr id="6" name="Holder 6"/>
          <p:cNvSpPr>
            <a:spLocks noGrp="1"/>
          </p:cNvSpPr>
          <p:nvPr>
            <p:ph type="sldNum" sz="quarter" idx="7"/>
          </p:nvPr>
        </p:nvSpPr>
        <p:spPr>
          <a:xfrm>
            <a:off x="7699248" y="7033450"/>
            <a:ext cx="2459482" cy="3781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470354" y="1649635"/>
            <a:ext cx="3143249" cy="751488"/>
          </a:xfrm>
          <a:prstGeom prst="rect">
            <a:avLst/>
          </a:prstGeom>
        </p:spPr>
        <p:txBody>
          <a:bodyPr vert="horz" wrap="square" lIns="0" tIns="12700" rIns="0" bIns="0" rtlCol="0">
            <a:spAutoFit/>
          </a:bodyPr>
          <a:lstStyle/>
          <a:p>
            <a:r>
              <a:rPr lang="en-US" sz="800" b="1"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Robotic Marketer for Government Departments</a:t>
            </a:r>
            <a:r>
              <a:rPr lang="en-US" sz="8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 offers an AI-driven marketing strategy platform designed to enhance public communication, improve departmental transparency and optimize budget utilization. It supports government departments in engaging diverse audiences, promoting programs and increasing public awareness with data-driven, scalable strategies.</a:t>
            </a:r>
            <a:endParaRPr lang="en-HK" sz="800" kern="100" dirty="0">
              <a:effectLst/>
              <a:latin typeface="Arial" panose="020B0604020202020204" pitchFamily="34" charset="0"/>
              <a:ea typeface="Aptos" panose="020B0004020202020204" pitchFamily="34" charset="0"/>
              <a:cs typeface="Arial" panose="020B0604020202020204" pitchFamily="34" charset="0"/>
            </a:endParaRPr>
          </a:p>
        </p:txBody>
      </p:sp>
      <p:sp>
        <p:nvSpPr>
          <p:cNvPr id="4" name="object 4"/>
          <p:cNvSpPr txBox="1"/>
          <p:nvPr/>
        </p:nvSpPr>
        <p:spPr>
          <a:xfrm>
            <a:off x="2486151" y="405132"/>
            <a:ext cx="7613015" cy="499047"/>
          </a:xfrm>
          <a:prstGeom prst="rect">
            <a:avLst/>
          </a:prstGeom>
        </p:spPr>
        <p:txBody>
          <a:bodyPr vert="horz" wrap="square" lIns="0" tIns="12700" rIns="0" bIns="0" rtlCol="0">
            <a:spAutoFit/>
          </a:bodyPr>
          <a:lstStyle/>
          <a:p>
            <a:pPr marL="12700" marR="5080">
              <a:lnSpc>
                <a:spcPct val="108300"/>
              </a:lnSpc>
              <a:spcBef>
                <a:spcPts val="100"/>
              </a:spcBef>
            </a:pPr>
            <a:r>
              <a:rPr sz="1000" dirty="0">
                <a:latin typeface="Arial" panose="020B0604020202020204" pitchFamily="34" charset="0"/>
                <a:cs typeface="Arial" panose="020B0604020202020204" pitchFamily="34" charset="0"/>
              </a:rPr>
              <a:t>Robotic Marketer is</a:t>
            </a:r>
            <a:r>
              <a:rPr sz="1000" spc="5" dirty="0">
                <a:latin typeface="Arial" panose="020B0604020202020204" pitchFamily="34" charset="0"/>
                <a:cs typeface="Arial" panose="020B0604020202020204" pitchFamily="34" charset="0"/>
              </a:rPr>
              <a:t> </a:t>
            </a:r>
            <a:r>
              <a:rPr sz="1000" dirty="0">
                <a:latin typeface="Arial" panose="020B0604020202020204" pitchFamily="34" charset="0"/>
                <a:cs typeface="Arial" panose="020B0604020202020204" pitchFamily="34" charset="0"/>
              </a:rPr>
              <a:t>a world-first, </a:t>
            </a:r>
            <a:r>
              <a:rPr sz="1000" spc="-10" dirty="0">
                <a:latin typeface="Arial" panose="020B0604020202020204" pitchFamily="34" charset="0"/>
                <a:cs typeface="Arial" panose="020B0604020202020204" pitchFamily="34" charset="0"/>
              </a:rPr>
              <a:t>AI-</a:t>
            </a:r>
            <a:r>
              <a:rPr sz="1000" dirty="0">
                <a:latin typeface="Arial" panose="020B0604020202020204" pitchFamily="34" charset="0"/>
                <a:cs typeface="Arial" panose="020B0604020202020204" pitchFamily="34" charset="0"/>
              </a:rPr>
              <a:t>powered</a:t>
            </a:r>
            <a:r>
              <a:rPr sz="1000" spc="5" dirty="0">
                <a:latin typeface="Arial" panose="020B0604020202020204" pitchFamily="34" charset="0"/>
                <a:cs typeface="Arial" panose="020B0604020202020204" pitchFamily="34" charset="0"/>
              </a:rPr>
              <a:t> </a:t>
            </a:r>
            <a:r>
              <a:rPr sz="1000" dirty="0">
                <a:latin typeface="Arial" panose="020B0604020202020204" pitchFamily="34" charset="0"/>
                <a:cs typeface="Arial" panose="020B0604020202020204" pitchFamily="34" charset="0"/>
              </a:rPr>
              <a:t>automated marketing</a:t>
            </a:r>
            <a:r>
              <a:rPr sz="1000" spc="5" dirty="0">
                <a:latin typeface="Arial" panose="020B0604020202020204" pitchFamily="34" charset="0"/>
                <a:cs typeface="Arial" panose="020B0604020202020204" pitchFamily="34" charset="0"/>
              </a:rPr>
              <a:t> </a:t>
            </a:r>
            <a:r>
              <a:rPr sz="1000" dirty="0">
                <a:latin typeface="Arial" panose="020B0604020202020204" pitchFamily="34" charset="0"/>
                <a:cs typeface="Arial" panose="020B0604020202020204" pitchFamily="34" charset="0"/>
              </a:rPr>
              <a:t>strategy technology firm</a:t>
            </a:r>
            <a:r>
              <a:rPr sz="1000" spc="5" dirty="0">
                <a:latin typeface="Arial" panose="020B0604020202020204" pitchFamily="34" charset="0"/>
                <a:cs typeface="Arial" panose="020B0604020202020204" pitchFamily="34" charset="0"/>
              </a:rPr>
              <a:t> </a:t>
            </a:r>
            <a:r>
              <a:rPr sz="1000" dirty="0">
                <a:latin typeface="Arial" panose="020B0604020202020204" pitchFamily="34" charset="0"/>
                <a:cs typeface="Arial" panose="020B0604020202020204" pitchFamily="34" charset="0"/>
              </a:rPr>
              <a:t>that combines human</a:t>
            </a:r>
            <a:r>
              <a:rPr sz="1000" spc="5" dirty="0">
                <a:latin typeface="Arial" panose="020B0604020202020204" pitchFamily="34" charset="0"/>
                <a:cs typeface="Arial" panose="020B0604020202020204" pitchFamily="34" charset="0"/>
              </a:rPr>
              <a:t> </a:t>
            </a:r>
            <a:r>
              <a:rPr sz="1000" dirty="0">
                <a:latin typeface="Arial" panose="020B0604020202020204" pitchFamily="34" charset="0"/>
                <a:cs typeface="Arial" panose="020B0604020202020204" pitchFamily="34" charset="0"/>
              </a:rPr>
              <a:t>input with</a:t>
            </a:r>
            <a:r>
              <a:rPr sz="1000" spc="5" dirty="0">
                <a:latin typeface="Arial" panose="020B0604020202020204" pitchFamily="34" charset="0"/>
                <a:cs typeface="Arial" panose="020B0604020202020204" pitchFamily="34" charset="0"/>
              </a:rPr>
              <a:t> </a:t>
            </a:r>
            <a:r>
              <a:rPr sz="1000" dirty="0">
                <a:latin typeface="Arial" panose="020B0604020202020204" pitchFamily="34" charset="0"/>
                <a:cs typeface="Arial" panose="020B0604020202020204" pitchFamily="34" charset="0"/>
              </a:rPr>
              <a:t>big </a:t>
            </a:r>
            <a:r>
              <a:rPr sz="1000" spc="-10" dirty="0">
                <a:latin typeface="Arial" panose="020B0604020202020204" pitchFamily="34" charset="0"/>
                <a:cs typeface="Arial" panose="020B0604020202020204" pitchFamily="34" charset="0"/>
              </a:rPr>
              <a:t>data, </a:t>
            </a:r>
            <a:r>
              <a:rPr sz="1000" dirty="0">
                <a:latin typeface="Arial" panose="020B0604020202020204" pitchFamily="34" charset="0"/>
                <a:cs typeface="Arial" panose="020B0604020202020204" pitchFamily="34" charset="0"/>
              </a:rPr>
              <a:t>machine</a:t>
            </a:r>
            <a:r>
              <a:rPr sz="1000" spc="-5" dirty="0">
                <a:latin typeface="Arial" panose="020B0604020202020204" pitchFamily="34" charset="0"/>
                <a:cs typeface="Arial" panose="020B0604020202020204" pitchFamily="34" charset="0"/>
              </a:rPr>
              <a:t> </a:t>
            </a:r>
            <a:r>
              <a:rPr sz="1000" dirty="0">
                <a:latin typeface="Arial" panose="020B0604020202020204" pitchFamily="34" charset="0"/>
                <a:cs typeface="Arial" panose="020B0604020202020204" pitchFamily="34" charset="0"/>
              </a:rPr>
              <a:t>learning and industry</a:t>
            </a:r>
            <a:r>
              <a:rPr sz="1000" spc="-5" dirty="0">
                <a:latin typeface="Arial" panose="020B0604020202020204" pitchFamily="34" charset="0"/>
                <a:cs typeface="Arial" panose="020B0604020202020204" pitchFamily="34" charset="0"/>
              </a:rPr>
              <a:t> </a:t>
            </a:r>
            <a:r>
              <a:rPr sz="1000" dirty="0">
                <a:latin typeface="Arial" panose="020B0604020202020204" pitchFamily="34" charset="0"/>
                <a:cs typeface="Arial" panose="020B0604020202020204" pitchFamily="34" charset="0"/>
              </a:rPr>
              <a:t>best practice giving</a:t>
            </a:r>
            <a:r>
              <a:rPr sz="1000" spc="-5" dirty="0">
                <a:latin typeface="Arial" panose="020B0604020202020204" pitchFamily="34" charset="0"/>
                <a:cs typeface="Arial" panose="020B0604020202020204" pitchFamily="34" charset="0"/>
              </a:rPr>
              <a:t> </a:t>
            </a:r>
            <a:r>
              <a:rPr sz="1000" dirty="0">
                <a:latin typeface="Arial" panose="020B0604020202020204" pitchFamily="34" charset="0"/>
                <a:cs typeface="Arial" panose="020B0604020202020204" pitchFamily="34" charset="0"/>
              </a:rPr>
              <a:t>companies a </a:t>
            </a:r>
            <a:r>
              <a:rPr sz="1000" spc="-10" dirty="0">
                <a:latin typeface="Arial" panose="020B0604020202020204" pitchFamily="34" charset="0"/>
                <a:cs typeface="Arial" panose="020B0604020202020204" pitchFamily="34" charset="0"/>
              </a:rPr>
              <a:t>faster,</a:t>
            </a:r>
            <a:r>
              <a:rPr sz="1000" spc="-5" dirty="0">
                <a:latin typeface="Arial" panose="020B0604020202020204" pitchFamily="34" charset="0"/>
                <a:cs typeface="Arial" panose="020B0604020202020204" pitchFamily="34" charset="0"/>
              </a:rPr>
              <a:t> </a:t>
            </a:r>
            <a:r>
              <a:rPr sz="1000" dirty="0">
                <a:latin typeface="Arial" panose="020B0604020202020204" pitchFamily="34" charset="0"/>
                <a:cs typeface="Arial" panose="020B0604020202020204" pitchFamily="34" charset="0"/>
              </a:rPr>
              <a:t>smarter and more</a:t>
            </a:r>
            <a:r>
              <a:rPr sz="1000" spc="-5" dirty="0">
                <a:latin typeface="Arial" panose="020B0604020202020204" pitchFamily="34" charset="0"/>
                <a:cs typeface="Arial" panose="020B0604020202020204" pitchFamily="34" charset="0"/>
              </a:rPr>
              <a:t> </a:t>
            </a:r>
            <a:r>
              <a:rPr sz="1000" dirty="0">
                <a:latin typeface="Arial" panose="020B0604020202020204" pitchFamily="34" charset="0"/>
                <a:cs typeface="Arial" panose="020B0604020202020204" pitchFamily="34" charset="0"/>
              </a:rPr>
              <a:t>intuitive way to</a:t>
            </a:r>
            <a:r>
              <a:rPr sz="1000" spc="-5" dirty="0">
                <a:latin typeface="Arial" panose="020B0604020202020204" pitchFamily="34" charset="0"/>
                <a:cs typeface="Arial" panose="020B0604020202020204" pitchFamily="34" charset="0"/>
              </a:rPr>
              <a:t> </a:t>
            </a:r>
            <a:r>
              <a:rPr sz="1000" dirty="0">
                <a:latin typeface="Arial" panose="020B0604020202020204" pitchFamily="34" charset="0"/>
                <a:cs typeface="Arial" panose="020B0604020202020204" pitchFamily="34" charset="0"/>
              </a:rPr>
              <a:t>connect with more</a:t>
            </a:r>
            <a:r>
              <a:rPr sz="1000" spc="-5" dirty="0">
                <a:latin typeface="Arial" panose="020B0604020202020204" pitchFamily="34" charset="0"/>
                <a:cs typeface="Arial" panose="020B0604020202020204" pitchFamily="34" charset="0"/>
              </a:rPr>
              <a:t> </a:t>
            </a:r>
            <a:r>
              <a:rPr sz="1000" spc="-10" dirty="0">
                <a:latin typeface="Arial" panose="020B0604020202020204" pitchFamily="34" charset="0"/>
                <a:cs typeface="Arial" panose="020B0604020202020204" pitchFamily="34" charset="0"/>
              </a:rPr>
              <a:t>customers, </a:t>
            </a:r>
            <a:r>
              <a:rPr sz="1000" dirty="0">
                <a:latin typeface="Arial" panose="020B0604020202020204" pitchFamily="34" charset="0"/>
                <a:cs typeface="Arial" panose="020B0604020202020204" pitchFamily="34" charset="0"/>
              </a:rPr>
              <a:t>generate</a:t>
            </a:r>
            <a:r>
              <a:rPr sz="1000" spc="-20" dirty="0">
                <a:latin typeface="Arial" panose="020B0604020202020204" pitchFamily="34" charset="0"/>
                <a:cs typeface="Arial" panose="020B0604020202020204" pitchFamily="34" charset="0"/>
              </a:rPr>
              <a:t> </a:t>
            </a:r>
            <a:r>
              <a:rPr sz="1000" dirty="0">
                <a:latin typeface="Arial" panose="020B0604020202020204" pitchFamily="34" charset="0"/>
                <a:cs typeface="Arial" panose="020B0604020202020204" pitchFamily="34" charset="0"/>
              </a:rPr>
              <a:t>leads</a:t>
            </a:r>
            <a:r>
              <a:rPr sz="1000" spc="-25" dirty="0">
                <a:latin typeface="Arial" panose="020B0604020202020204" pitchFamily="34" charset="0"/>
                <a:cs typeface="Arial" panose="020B0604020202020204" pitchFamily="34" charset="0"/>
              </a:rPr>
              <a:t> </a:t>
            </a:r>
            <a:r>
              <a:rPr sz="1000" dirty="0">
                <a:latin typeface="Arial" panose="020B0604020202020204" pitchFamily="34" charset="0"/>
                <a:cs typeface="Arial" panose="020B0604020202020204" pitchFamily="34" charset="0"/>
              </a:rPr>
              <a:t>and</a:t>
            </a:r>
            <a:r>
              <a:rPr sz="1000" spc="-20" dirty="0">
                <a:latin typeface="Arial" panose="020B0604020202020204" pitchFamily="34" charset="0"/>
                <a:cs typeface="Arial" panose="020B0604020202020204" pitchFamily="34" charset="0"/>
              </a:rPr>
              <a:t> </a:t>
            </a:r>
            <a:r>
              <a:rPr sz="1000" dirty="0">
                <a:latin typeface="Arial" panose="020B0604020202020204" pitchFamily="34" charset="0"/>
                <a:cs typeface="Arial" panose="020B0604020202020204" pitchFamily="34" charset="0"/>
              </a:rPr>
              <a:t>accelerate</a:t>
            </a:r>
            <a:r>
              <a:rPr sz="1000" spc="-20" dirty="0">
                <a:latin typeface="Arial" panose="020B0604020202020204" pitchFamily="34" charset="0"/>
                <a:cs typeface="Arial" panose="020B0604020202020204" pitchFamily="34" charset="0"/>
              </a:rPr>
              <a:t> </a:t>
            </a:r>
            <a:r>
              <a:rPr sz="1000" dirty="0">
                <a:latin typeface="Arial" panose="020B0604020202020204" pitchFamily="34" charset="0"/>
                <a:cs typeface="Arial" panose="020B0604020202020204" pitchFamily="34" charset="0"/>
              </a:rPr>
              <a:t>business</a:t>
            </a:r>
            <a:r>
              <a:rPr sz="1000" spc="-20" dirty="0">
                <a:latin typeface="Arial" panose="020B0604020202020204" pitchFamily="34" charset="0"/>
                <a:cs typeface="Arial" panose="020B0604020202020204" pitchFamily="34" charset="0"/>
              </a:rPr>
              <a:t> </a:t>
            </a:r>
            <a:r>
              <a:rPr sz="1000" spc="-10" dirty="0">
                <a:latin typeface="Arial" panose="020B0604020202020204" pitchFamily="34" charset="0"/>
                <a:cs typeface="Arial" panose="020B0604020202020204" pitchFamily="34" charset="0"/>
              </a:rPr>
              <a:t>growth.</a:t>
            </a:r>
            <a:endParaRPr sz="1000" dirty="0">
              <a:latin typeface="Arial" panose="020B0604020202020204" pitchFamily="34" charset="0"/>
              <a:cs typeface="Arial" panose="020B0604020202020204" pitchFamily="34" charset="0"/>
            </a:endParaRPr>
          </a:p>
        </p:txBody>
      </p:sp>
      <p:sp>
        <p:nvSpPr>
          <p:cNvPr id="6" name="object 6"/>
          <p:cNvSpPr txBox="1"/>
          <p:nvPr/>
        </p:nvSpPr>
        <p:spPr>
          <a:xfrm>
            <a:off x="569978" y="6246807"/>
            <a:ext cx="2846070" cy="697883"/>
          </a:xfrm>
          <a:prstGeom prst="rect">
            <a:avLst/>
          </a:prstGeom>
        </p:spPr>
        <p:txBody>
          <a:bodyPr vert="horz" wrap="square" lIns="0" tIns="63500" rIns="0" bIns="0" rtlCol="0">
            <a:spAutoFit/>
          </a:bodyPr>
          <a:lstStyle/>
          <a:p>
            <a:pPr marL="144780" indent="-132080">
              <a:lnSpc>
                <a:spcPct val="150000"/>
              </a:lnSpc>
              <a:spcBef>
                <a:spcPts val="500"/>
              </a:spcBef>
              <a:buFont typeface="Source Sans 3 Black"/>
              <a:buChar char="✓"/>
              <a:tabLst>
                <a:tab pos="144780" algn="l"/>
              </a:tabLst>
            </a:pPr>
            <a:r>
              <a:rPr lang="en-HK" sz="800" spc="-10" dirty="0">
                <a:solidFill>
                  <a:srgbClr val="FFFFFF"/>
                </a:solidFill>
                <a:latin typeface="Arial" panose="020B0604020202020204" pitchFamily="34" charset="0"/>
                <a:cs typeface="Arial" panose="020B0604020202020204" pitchFamily="34" charset="0"/>
              </a:rPr>
              <a:t>Understand Their Challenges</a:t>
            </a:r>
            <a:endParaRPr lang="en-HK" sz="800" dirty="0">
              <a:latin typeface="Arial" panose="020B0604020202020204" pitchFamily="34" charset="0"/>
              <a:cs typeface="Arial" panose="020B0604020202020204" pitchFamily="34" charset="0"/>
            </a:endParaRPr>
          </a:p>
          <a:p>
            <a:pPr marL="144780" indent="-132080">
              <a:lnSpc>
                <a:spcPct val="150000"/>
              </a:lnSpc>
              <a:spcBef>
                <a:spcPts val="400"/>
              </a:spcBef>
              <a:buFont typeface="Source Sans 3 Black"/>
              <a:buChar char="✓"/>
              <a:tabLst>
                <a:tab pos="144780" algn="l"/>
              </a:tabLst>
            </a:pPr>
            <a:r>
              <a:rPr sz="800" dirty="0">
                <a:solidFill>
                  <a:srgbClr val="FFFFFF"/>
                </a:solidFill>
                <a:latin typeface="Arial" panose="020B0604020202020204" pitchFamily="34" charset="0"/>
                <a:cs typeface="Arial" panose="020B0604020202020204" pitchFamily="34" charset="0"/>
              </a:rPr>
              <a:t>Proactively</a:t>
            </a:r>
            <a:r>
              <a:rPr sz="800" spc="-20" dirty="0">
                <a:solidFill>
                  <a:srgbClr val="FFFFFF"/>
                </a:solidFill>
                <a:latin typeface="Arial" panose="020B0604020202020204" pitchFamily="34" charset="0"/>
                <a:cs typeface="Arial" panose="020B0604020202020204" pitchFamily="34" charset="0"/>
              </a:rPr>
              <a:t> </a:t>
            </a:r>
            <a:r>
              <a:rPr lang="en-US" sz="800" spc="-20" dirty="0">
                <a:solidFill>
                  <a:srgbClr val="FFFFFF"/>
                </a:solidFill>
                <a:latin typeface="Arial" panose="020B0604020202020204" pitchFamily="34" charset="0"/>
                <a:cs typeface="Arial" panose="020B0604020202020204" pitchFamily="34" charset="0"/>
              </a:rPr>
              <a:t>P</a:t>
            </a:r>
            <a:r>
              <a:rPr lang="en-US" sz="800" dirty="0">
                <a:solidFill>
                  <a:srgbClr val="FFFFFF"/>
                </a:solidFill>
                <a:latin typeface="Arial" panose="020B0604020202020204" pitchFamily="34" charset="0"/>
                <a:cs typeface="Arial" panose="020B0604020202020204" pitchFamily="34" charset="0"/>
              </a:rPr>
              <a:t>osition Solutions</a:t>
            </a:r>
            <a:endParaRPr sz="800" dirty="0">
              <a:latin typeface="Arial" panose="020B0604020202020204" pitchFamily="34" charset="0"/>
              <a:cs typeface="Arial" panose="020B0604020202020204" pitchFamily="34" charset="0"/>
            </a:endParaRPr>
          </a:p>
          <a:p>
            <a:pPr marL="144780" indent="-132080">
              <a:lnSpc>
                <a:spcPct val="150000"/>
              </a:lnSpc>
              <a:spcBef>
                <a:spcPts val="400"/>
              </a:spcBef>
              <a:buFont typeface="Source Sans 3 Black"/>
              <a:buChar char="✓"/>
              <a:tabLst>
                <a:tab pos="144780" algn="l"/>
              </a:tabLst>
            </a:pPr>
            <a:r>
              <a:rPr sz="800" dirty="0">
                <a:solidFill>
                  <a:srgbClr val="FFFFFF"/>
                </a:solidFill>
                <a:latin typeface="Arial" panose="020B0604020202020204" pitchFamily="34" charset="0"/>
                <a:cs typeface="Arial" panose="020B0604020202020204" pitchFamily="34" charset="0"/>
              </a:rPr>
              <a:t>Simplify </a:t>
            </a:r>
            <a:r>
              <a:rPr lang="en-US" sz="800" spc="-10" dirty="0">
                <a:solidFill>
                  <a:srgbClr val="FFFFFF"/>
                </a:solidFill>
                <a:latin typeface="Arial" panose="020B0604020202020204" pitchFamily="34" charset="0"/>
                <a:cs typeface="Arial" panose="020B0604020202020204" pitchFamily="34" charset="0"/>
              </a:rPr>
              <a:t>C</a:t>
            </a:r>
            <a:r>
              <a:rPr sz="800" spc="-10" dirty="0">
                <a:solidFill>
                  <a:srgbClr val="FFFFFF"/>
                </a:solidFill>
                <a:latin typeface="Arial" panose="020B0604020202020204" pitchFamily="34" charset="0"/>
                <a:cs typeface="Arial" panose="020B0604020202020204" pitchFamily="34" charset="0"/>
              </a:rPr>
              <a:t>ommunications</a:t>
            </a:r>
            <a:endParaRPr sz="800" dirty="0">
              <a:latin typeface="Arial" panose="020B0604020202020204" pitchFamily="34" charset="0"/>
              <a:cs typeface="Arial" panose="020B0604020202020204" pitchFamily="34" charset="0"/>
            </a:endParaRPr>
          </a:p>
        </p:txBody>
      </p:sp>
      <p:sp>
        <p:nvSpPr>
          <p:cNvPr id="8" name="object 8"/>
          <p:cNvSpPr txBox="1"/>
          <p:nvPr/>
        </p:nvSpPr>
        <p:spPr>
          <a:xfrm>
            <a:off x="3792547" y="6468032"/>
            <a:ext cx="2857500" cy="361637"/>
          </a:xfrm>
          <a:prstGeom prst="rect">
            <a:avLst/>
          </a:prstGeom>
        </p:spPr>
        <p:txBody>
          <a:bodyPr vert="horz" wrap="square" lIns="0" tIns="12700" rIns="0" bIns="0" rtlCol="0">
            <a:spAutoFit/>
          </a:bodyPr>
          <a:lstStyle/>
          <a:p>
            <a:pPr marL="145415" indent="-132715">
              <a:spcBef>
                <a:spcPts val="100"/>
              </a:spcBef>
              <a:buFont typeface="Source Sans 3 Black"/>
              <a:buChar char="✓"/>
              <a:tabLst>
                <a:tab pos="145415" algn="l"/>
              </a:tabLst>
            </a:pPr>
            <a:r>
              <a:rPr lang="en-HK" sz="800" dirty="0">
                <a:solidFill>
                  <a:schemeClr val="bg1"/>
                </a:solidFill>
                <a:effectLst/>
                <a:latin typeface="Arial" panose="020B0604020202020204" pitchFamily="34" charset="0"/>
                <a:cs typeface="Arial" panose="020B0604020202020204" pitchFamily="34" charset="0"/>
              </a:rPr>
              <a:t>Importance of Transparent Communication</a:t>
            </a:r>
          </a:p>
          <a:p>
            <a:pPr marL="145415" indent="-132715">
              <a:spcBef>
                <a:spcPts val="800"/>
              </a:spcBef>
              <a:buFont typeface="Source Sans 3 Black"/>
              <a:buChar char="✓"/>
              <a:tabLst>
                <a:tab pos="145415" algn="l"/>
              </a:tabLst>
            </a:pPr>
            <a:r>
              <a:rPr lang="en-HK" sz="800" dirty="0">
                <a:solidFill>
                  <a:schemeClr val="bg1"/>
                </a:solidFill>
                <a:effectLst/>
                <a:latin typeface="Arial" panose="020B0604020202020204" pitchFamily="34" charset="0"/>
                <a:cs typeface="Arial" panose="020B0604020202020204" pitchFamily="34" charset="0"/>
              </a:rPr>
              <a:t>AI-Driven Efficiency</a:t>
            </a:r>
          </a:p>
        </p:txBody>
      </p:sp>
      <p:sp>
        <p:nvSpPr>
          <p:cNvPr id="10" name="object 10"/>
          <p:cNvSpPr txBox="1"/>
          <p:nvPr/>
        </p:nvSpPr>
        <p:spPr>
          <a:xfrm>
            <a:off x="7140940" y="6218370"/>
            <a:ext cx="3034427" cy="882933"/>
          </a:xfrm>
          <a:prstGeom prst="rect">
            <a:avLst/>
          </a:prstGeom>
        </p:spPr>
        <p:txBody>
          <a:bodyPr vert="horz" wrap="square" lIns="0" tIns="61594" rIns="0" bIns="0" rtlCol="0">
            <a:spAutoFit/>
          </a:bodyPr>
          <a:lstStyle/>
          <a:p>
            <a:pPr marL="82550" indent="-69850">
              <a:spcBef>
                <a:spcPts val="484"/>
              </a:spcBef>
              <a:buFontTx/>
              <a:buChar char="•"/>
              <a:tabLst>
                <a:tab pos="82550" algn="l"/>
              </a:tabLst>
            </a:pPr>
            <a:r>
              <a:rPr lang="en-HK" sz="800" dirty="0">
                <a:latin typeface="Arial" panose="020B0604020202020204" pitchFamily="34" charset="0"/>
                <a:cs typeface="Arial" panose="020B0604020202020204" pitchFamily="34" charset="0"/>
              </a:rPr>
              <a:t>Website</a:t>
            </a:r>
            <a:r>
              <a:rPr lang="en-HK" sz="800" spc="-45" dirty="0">
                <a:latin typeface="Arial" panose="020B0604020202020204" pitchFamily="34" charset="0"/>
                <a:cs typeface="Arial" panose="020B0604020202020204" pitchFamily="34" charset="0"/>
              </a:rPr>
              <a:t> </a:t>
            </a:r>
            <a:r>
              <a:rPr lang="en-HK" sz="800" spc="-50" dirty="0">
                <a:latin typeface="Arial" panose="020B0604020202020204" pitchFamily="34" charset="0"/>
                <a:cs typeface="Arial" panose="020B0604020202020204" pitchFamily="34" charset="0"/>
              </a:rPr>
              <a:t>:</a:t>
            </a:r>
            <a:r>
              <a:rPr lang="en-HK" sz="800" spc="-20" dirty="0">
                <a:latin typeface="Arial" panose="020B0604020202020204" pitchFamily="34" charset="0"/>
                <a:cs typeface="Arial" panose="020B0604020202020204" pitchFamily="34" charset="0"/>
              </a:rPr>
              <a:t> </a:t>
            </a:r>
            <a:r>
              <a:rPr lang="en-HK" sz="800" dirty="0">
                <a:effectLst/>
                <a:latin typeface="Arial" panose="020B0604020202020204" pitchFamily="34" charset="0"/>
                <a:cs typeface="Arial" panose="020B0604020202020204" pitchFamily="34" charset="0"/>
              </a:rPr>
              <a:t>https://www.roboticmarketer.com/oracle</a:t>
            </a:r>
            <a:endParaRPr lang="en-HK" sz="800" dirty="0">
              <a:latin typeface="Arial" panose="020B0604020202020204" pitchFamily="34" charset="0"/>
              <a:cs typeface="Arial" panose="020B0604020202020204" pitchFamily="34" charset="0"/>
            </a:endParaRPr>
          </a:p>
          <a:p>
            <a:pPr marL="82550" indent="-69850">
              <a:lnSpc>
                <a:spcPct val="100000"/>
              </a:lnSpc>
              <a:spcBef>
                <a:spcPts val="385"/>
              </a:spcBef>
              <a:buChar char="•"/>
              <a:tabLst>
                <a:tab pos="82550" algn="l"/>
              </a:tabLst>
            </a:pPr>
            <a:r>
              <a:rPr sz="800" dirty="0">
                <a:latin typeface="Arial" panose="020B0604020202020204" pitchFamily="34" charset="0"/>
                <a:cs typeface="Arial" panose="020B0604020202020204" pitchFamily="34" charset="0"/>
              </a:rPr>
              <a:t>Telephone</a:t>
            </a:r>
            <a:r>
              <a:rPr sz="800" spc="15" dirty="0">
                <a:latin typeface="Arial" panose="020B0604020202020204" pitchFamily="34" charset="0"/>
                <a:cs typeface="Arial" panose="020B0604020202020204" pitchFamily="34" charset="0"/>
              </a:rPr>
              <a:t> </a:t>
            </a:r>
            <a:r>
              <a:rPr sz="800" spc="-50" dirty="0">
                <a:latin typeface="Arial" panose="020B0604020202020204" pitchFamily="34" charset="0"/>
                <a:cs typeface="Arial" panose="020B0604020202020204" pitchFamily="34" charset="0"/>
              </a:rPr>
              <a:t>:</a:t>
            </a:r>
            <a:r>
              <a:rPr sz="800" spc="20" dirty="0">
                <a:latin typeface="Arial" panose="020B0604020202020204" pitchFamily="34" charset="0"/>
                <a:cs typeface="Arial" panose="020B0604020202020204" pitchFamily="34" charset="0"/>
              </a:rPr>
              <a:t> </a:t>
            </a:r>
            <a:r>
              <a:rPr sz="800" spc="-150" dirty="0">
                <a:latin typeface="Arial" panose="020B0604020202020204" pitchFamily="34" charset="0"/>
                <a:cs typeface="Arial" panose="020B0604020202020204" pitchFamily="34" charset="0"/>
              </a:rPr>
              <a:t>+1</a:t>
            </a:r>
            <a:r>
              <a:rPr sz="800" spc="20" dirty="0">
                <a:latin typeface="Arial" panose="020B0604020202020204" pitchFamily="34" charset="0"/>
                <a:cs typeface="Arial" panose="020B0604020202020204" pitchFamily="34" charset="0"/>
              </a:rPr>
              <a:t> </a:t>
            </a:r>
            <a:r>
              <a:rPr sz="800" dirty="0">
                <a:latin typeface="Arial" panose="020B0604020202020204" pitchFamily="34" charset="0"/>
                <a:cs typeface="Arial" panose="020B0604020202020204" pitchFamily="34" charset="0"/>
              </a:rPr>
              <a:t>206</a:t>
            </a:r>
            <a:r>
              <a:rPr sz="800" spc="20" dirty="0">
                <a:latin typeface="Arial" panose="020B0604020202020204" pitchFamily="34" charset="0"/>
                <a:cs typeface="Arial" panose="020B0604020202020204" pitchFamily="34" charset="0"/>
              </a:rPr>
              <a:t> </a:t>
            </a:r>
            <a:r>
              <a:rPr sz="800" dirty="0">
                <a:latin typeface="Arial" panose="020B0604020202020204" pitchFamily="34" charset="0"/>
                <a:cs typeface="Arial" panose="020B0604020202020204" pitchFamily="34" charset="0"/>
              </a:rPr>
              <a:t>369</a:t>
            </a:r>
            <a:r>
              <a:rPr sz="800" spc="20" dirty="0">
                <a:latin typeface="Arial" panose="020B0604020202020204" pitchFamily="34" charset="0"/>
                <a:cs typeface="Arial" panose="020B0604020202020204" pitchFamily="34" charset="0"/>
              </a:rPr>
              <a:t> </a:t>
            </a:r>
            <a:r>
              <a:rPr sz="800" spc="-20" dirty="0">
                <a:latin typeface="Arial" panose="020B0604020202020204" pitchFamily="34" charset="0"/>
                <a:cs typeface="Arial" panose="020B0604020202020204" pitchFamily="34" charset="0"/>
              </a:rPr>
              <a:t>1950</a:t>
            </a:r>
            <a:endParaRPr sz="800" dirty="0">
              <a:latin typeface="Arial" panose="020B0604020202020204" pitchFamily="34" charset="0"/>
              <a:cs typeface="Arial" panose="020B0604020202020204" pitchFamily="34" charset="0"/>
            </a:endParaRPr>
          </a:p>
          <a:p>
            <a:pPr marL="82550" indent="-69850">
              <a:lnSpc>
                <a:spcPct val="100000"/>
              </a:lnSpc>
              <a:spcBef>
                <a:spcPts val="390"/>
              </a:spcBef>
              <a:buChar char="•"/>
              <a:tabLst>
                <a:tab pos="82550" algn="l"/>
              </a:tabLst>
            </a:pPr>
            <a:r>
              <a:rPr sz="800" dirty="0">
                <a:latin typeface="Arial" panose="020B0604020202020204" pitchFamily="34" charset="0"/>
                <a:cs typeface="Arial" panose="020B0604020202020204" pitchFamily="34" charset="0"/>
              </a:rPr>
              <a:t>Twitter</a:t>
            </a:r>
            <a:r>
              <a:rPr sz="800" spc="-20" dirty="0">
                <a:latin typeface="Arial" panose="020B0604020202020204" pitchFamily="34" charset="0"/>
                <a:cs typeface="Arial" panose="020B0604020202020204" pitchFamily="34" charset="0"/>
              </a:rPr>
              <a:t> </a:t>
            </a:r>
            <a:r>
              <a:rPr sz="800" spc="-50" dirty="0">
                <a:latin typeface="Arial" panose="020B0604020202020204" pitchFamily="34" charset="0"/>
                <a:cs typeface="Arial" panose="020B0604020202020204" pitchFamily="34" charset="0"/>
              </a:rPr>
              <a:t>:</a:t>
            </a:r>
            <a:r>
              <a:rPr sz="800" spc="-20" dirty="0">
                <a:latin typeface="Arial" panose="020B0604020202020204" pitchFamily="34" charset="0"/>
                <a:cs typeface="Arial" panose="020B0604020202020204" pitchFamily="34" charset="0"/>
              </a:rPr>
              <a:t> </a:t>
            </a:r>
            <a:r>
              <a:rPr sz="800" spc="-10" dirty="0">
                <a:latin typeface="Arial" panose="020B0604020202020204" pitchFamily="34" charset="0"/>
                <a:cs typeface="Arial" panose="020B0604020202020204" pitchFamily="34" charset="0"/>
              </a:rPr>
              <a:t>https://twitter.com/roboticmarketer.com</a:t>
            </a:r>
            <a:endParaRPr sz="800" dirty="0">
              <a:latin typeface="Arial" panose="020B0604020202020204" pitchFamily="34" charset="0"/>
              <a:cs typeface="Arial" panose="020B0604020202020204" pitchFamily="34" charset="0"/>
            </a:endParaRPr>
          </a:p>
          <a:p>
            <a:pPr marL="82550" indent="-69850">
              <a:lnSpc>
                <a:spcPct val="100000"/>
              </a:lnSpc>
              <a:spcBef>
                <a:spcPts val="385"/>
              </a:spcBef>
              <a:buChar char="•"/>
              <a:tabLst>
                <a:tab pos="82550" algn="l"/>
              </a:tabLst>
            </a:pPr>
            <a:r>
              <a:rPr sz="800" spc="-10" dirty="0">
                <a:latin typeface="Arial" panose="020B0604020202020204" pitchFamily="34" charset="0"/>
                <a:cs typeface="Arial" panose="020B0604020202020204" pitchFamily="34" charset="0"/>
              </a:rPr>
              <a:t>LinkedIn: </a:t>
            </a:r>
            <a:r>
              <a:rPr lang="en-HK" sz="800" dirty="0">
                <a:effectLst/>
                <a:latin typeface="Arial" panose="020B0604020202020204" pitchFamily="34" charset="0"/>
                <a:cs typeface="Arial" panose="020B0604020202020204" pitchFamily="34" charset="0"/>
              </a:rPr>
              <a:t>https://www.linkedin.com/roboticmarketer</a:t>
            </a:r>
          </a:p>
          <a:p>
            <a:pPr marL="82550" indent="-69850">
              <a:lnSpc>
                <a:spcPct val="100000"/>
              </a:lnSpc>
              <a:spcBef>
                <a:spcPts val="385"/>
              </a:spcBef>
              <a:buChar char="•"/>
              <a:tabLst>
                <a:tab pos="82550" algn="l"/>
              </a:tabLst>
            </a:pPr>
            <a:endParaRPr sz="800" dirty="0">
              <a:latin typeface="Arial" panose="020B0604020202020204" pitchFamily="34" charset="0"/>
              <a:cs typeface="Arial" panose="020B0604020202020204" pitchFamily="34" charset="0"/>
            </a:endParaRPr>
          </a:p>
        </p:txBody>
      </p:sp>
      <p:grpSp>
        <p:nvGrpSpPr>
          <p:cNvPr id="12" name="object 12"/>
          <p:cNvGrpSpPr/>
          <p:nvPr/>
        </p:nvGrpSpPr>
        <p:grpSpPr>
          <a:xfrm>
            <a:off x="457200" y="5793936"/>
            <a:ext cx="9773920" cy="470534"/>
            <a:chOff x="457200" y="5743045"/>
            <a:chExt cx="9773920" cy="470534"/>
          </a:xfrm>
        </p:grpSpPr>
        <p:sp>
          <p:nvSpPr>
            <p:cNvPr id="13" name="object 13"/>
            <p:cNvSpPr/>
            <p:nvPr/>
          </p:nvSpPr>
          <p:spPr>
            <a:xfrm>
              <a:off x="7149599" y="5744950"/>
              <a:ext cx="929005" cy="0"/>
            </a:xfrm>
            <a:custGeom>
              <a:avLst/>
              <a:gdLst/>
              <a:ahLst/>
              <a:cxnLst/>
              <a:rect l="l" t="t" r="r" b="b"/>
              <a:pathLst>
                <a:path w="929004">
                  <a:moveTo>
                    <a:pt x="0" y="0"/>
                  </a:moveTo>
                  <a:lnTo>
                    <a:pt x="928395" y="0"/>
                  </a:lnTo>
                </a:path>
              </a:pathLst>
            </a:custGeom>
            <a:ln w="3810">
              <a:solidFill>
                <a:srgbClr val="BCBEC0"/>
              </a:solidFill>
            </a:ln>
          </p:spPr>
          <p:txBody>
            <a:bodyPr wrap="square" lIns="0" tIns="0" rIns="0" bIns="0" rtlCol="0"/>
            <a:lstStyle/>
            <a:p>
              <a:endParaRPr>
                <a:latin typeface="Arial" panose="020B0604020202020204" pitchFamily="34" charset="0"/>
                <a:cs typeface="Arial" panose="020B0604020202020204" pitchFamily="34" charset="0"/>
              </a:endParaRPr>
            </a:p>
          </p:txBody>
        </p:sp>
        <p:sp>
          <p:nvSpPr>
            <p:cNvPr id="14" name="object 14"/>
            <p:cNvSpPr/>
            <p:nvPr/>
          </p:nvSpPr>
          <p:spPr>
            <a:xfrm>
              <a:off x="8077999" y="5744950"/>
              <a:ext cx="1260475" cy="0"/>
            </a:xfrm>
            <a:custGeom>
              <a:avLst/>
              <a:gdLst/>
              <a:ahLst/>
              <a:cxnLst/>
              <a:rect l="l" t="t" r="r" b="b"/>
              <a:pathLst>
                <a:path w="1260475">
                  <a:moveTo>
                    <a:pt x="0" y="0"/>
                  </a:moveTo>
                  <a:lnTo>
                    <a:pt x="1260005" y="0"/>
                  </a:lnTo>
                </a:path>
              </a:pathLst>
            </a:custGeom>
            <a:ln w="3810">
              <a:solidFill>
                <a:srgbClr val="BCBEC0"/>
              </a:solidFill>
            </a:ln>
          </p:spPr>
          <p:txBody>
            <a:bodyPr wrap="square" lIns="0" tIns="0" rIns="0" bIns="0" rtlCol="0"/>
            <a:lstStyle/>
            <a:p>
              <a:endParaRPr>
                <a:latin typeface="Arial" panose="020B0604020202020204" pitchFamily="34" charset="0"/>
                <a:cs typeface="Arial" panose="020B0604020202020204" pitchFamily="34" charset="0"/>
              </a:endParaRPr>
            </a:p>
          </p:txBody>
        </p:sp>
        <p:sp>
          <p:nvSpPr>
            <p:cNvPr id="15" name="object 15"/>
            <p:cNvSpPr/>
            <p:nvPr/>
          </p:nvSpPr>
          <p:spPr>
            <a:xfrm>
              <a:off x="9337999" y="5744950"/>
              <a:ext cx="892810" cy="0"/>
            </a:xfrm>
            <a:custGeom>
              <a:avLst/>
              <a:gdLst/>
              <a:ahLst/>
              <a:cxnLst/>
              <a:rect l="l" t="t" r="r" b="b"/>
              <a:pathLst>
                <a:path w="892809">
                  <a:moveTo>
                    <a:pt x="0" y="0"/>
                  </a:moveTo>
                  <a:lnTo>
                    <a:pt x="892797" y="0"/>
                  </a:lnTo>
                </a:path>
              </a:pathLst>
            </a:custGeom>
            <a:ln w="3810">
              <a:solidFill>
                <a:srgbClr val="BCBEC0"/>
              </a:solidFill>
            </a:ln>
          </p:spPr>
          <p:txBody>
            <a:bodyPr wrap="square" lIns="0" tIns="0" rIns="0" bIns="0" rtlCol="0"/>
            <a:lstStyle/>
            <a:p>
              <a:endParaRPr>
                <a:latin typeface="Arial" panose="020B0604020202020204" pitchFamily="34" charset="0"/>
                <a:cs typeface="Arial" panose="020B0604020202020204" pitchFamily="34" charset="0"/>
              </a:endParaRPr>
            </a:p>
          </p:txBody>
        </p:sp>
        <p:sp>
          <p:nvSpPr>
            <p:cNvPr id="16" name="object 16"/>
            <p:cNvSpPr/>
            <p:nvPr/>
          </p:nvSpPr>
          <p:spPr>
            <a:xfrm>
              <a:off x="457200" y="6210005"/>
              <a:ext cx="6491605" cy="0"/>
            </a:xfrm>
            <a:custGeom>
              <a:avLst/>
              <a:gdLst/>
              <a:ahLst/>
              <a:cxnLst/>
              <a:rect l="l" t="t" r="r" b="b"/>
              <a:pathLst>
                <a:path w="6491605">
                  <a:moveTo>
                    <a:pt x="0" y="0"/>
                  </a:moveTo>
                  <a:lnTo>
                    <a:pt x="6490995" y="0"/>
                  </a:lnTo>
                </a:path>
              </a:pathLst>
            </a:custGeom>
            <a:ln w="6350">
              <a:solidFill>
                <a:srgbClr val="FFFFFF"/>
              </a:solidFill>
            </a:ln>
          </p:spPr>
          <p:txBody>
            <a:bodyPr wrap="square" lIns="0" tIns="0" rIns="0" bIns="0" rtlCol="0"/>
            <a:lstStyle/>
            <a:p>
              <a:endParaRPr>
                <a:latin typeface="Arial" panose="020B0604020202020204" pitchFamily="34" charset="0"/>
                <a:cs typeface="Arial" panose="020B0604020202020204" pitchFamily="34" charset="0"/>
              </a:endParaRPr>
            </a:p>
          </p:txBody>
        </p:sp>
      </p:grpSp>
      <p:sp>
        <p:nvSpPr>
          <p:cNvPr id="17" name="object 17"/>
          <p:cNvSpPr txBox="1"/>
          <p:nvPr/>
        </p:nvSpPr>
        <p:spPr>
          <a:xfrm>
            <a:off x="7149599" y="4263510"/>
            <a:ext cx="920346" cy="505267"/>
          </a:xfrm>
          <a:prstGeom prst="rect">
            <a:avLst/>
          </a:prstGeom>
        </p:spPr>
        <p:txBody>
          <a:bodyPr vert="horz" wrap="square" lIns="0" tIns="12700" rIns="0" bIns="0" rtlCol="0">
            <a:spAutoFit/>
          </a:bodyPr>
          <a:lstStyle/>
          <a:p>
            <a:r>
              <a:rPr lang="en-US" sz="800" b="1"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Comprehensive </a:t>
            </a:r>
          </a:p>
          <a:p>
            <a:r>
              <a:rPr lang="en-US" sz="800" b="1"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Public Communication Strategy</a:t>
            </a:r>
            <a:endParaRPr lang="en-HK" sz="800" kern="100" dirty="0">
              <a:effectLst/>
              <a:latin typeface="Aptos" panose="020B0004020202020204" pitchFamily="34" charset="0"/>
              <a:ea typeface="Aptos" panose="020B0004020202020204" pitchFamily="34" charset="0"/>
              <a:cs typeface="Arial" panose="020B0604020202020204" pitchFamily="34" charset="0"/>
            </a:endParaRPr>
          </a:p>
        </p:txBody>
      </p:sp>
      <p:sp>
        <p:nvSpPr>
          <p:cNvPr id="21" name="object 21"/>
          <p:cNvSpPr txBox="1"/>
          <p:nvPr/>
        </p:nvSpPr>
        <p:spPr>
          <a:xfrm>
            <a:off x="3805402" y="1584299"/>
            <a:ext cx="3053080" cy="944489"/>
          </a:xfrm>
          <a:prstGeom prst="rect">
            <a:avLst/>
          </a:prstGeom>
        </p:spPr>
        <p:txBody>
          <a:bodyPr vert="horz" wrap="square" lIns="0" tIns="71755" rIns="0" bIns="0" rtlCol="0">
            <a:spAutoFit/>
          </a:bodyPr>
          <a:lstStyle/>
          <a:p>
            <a:pPr marL="90170" indent="-77470">
              <a:lnSpc>
                <a:spcPct val="100000"/>
              </a:lnSpc>
              <a:spcBef>
                <a:spcPts val="565"/>
              </a:spcBef>
              <a:buChar char="•"/>
              <a:tabLst>
                <a:tab pos="90170" algn="l"/>
              </a:tabLst>
            </a:pPr>
            <a:r>
              <a:rPr sz="800" dirty="0">
                <a:latin typeface="Arial" panose="020B0604020202020204" pitchFamily="34" charset="0"/>
                <a:cs typeface="Arial" panose="020B0604020202020204" pitchFamily="34" charset="0"/>
              </a:rPr>
              <a:t>Reputable</a:t>
            </a:r>
            <a:r>
              <a:rPr sz="800" spc="5" dirty="0">
                <a:latin typeface="Arial" panose="020B0604020202020204" pitchFamily="34" charset="0"/>
                <a:cs typeface="Arial" panose="020B0604020202020204" pitchFamily="34" charset="0"/>
              </a:rPr>
              <a:t> </a:t>
            </a:r>
            <a:r>
              <a:rPr sz="800" dirty="0">
                <a:latin typeface="Arial" panose="020B0604020202020204" pitchFamily="34" charset="0"/>
                <a:cs typeface="Arial" panose="020B0604020202020204" pitchFamily="34" charset="0"/>
              </a:rPr>
              <a:t>technology</a:t>
            </a:r>
            <a:r>
              <a:rPr sz="800" spc="5" dirty="0">
                <a:latin typeface="Arial" panose="020B0604020202020204" pitchFamily="34" charset="0"/>
                <a:cs typeface="Arial" panose="020B0604020202020204" pitchFamily="34" charset="0"/>
              </a:rPr>
              <a:t> </a:t>
            </a:r>
            <a:r>
              <a:rPr sz="800" dirty="0">
                <a:latin typeface="Arial" panose="020B0604020202020204" pitchFamily="34" charset="0"/>
                <a:cs typeface="Arial" panose="020B0604020202020204" pitchFamily="34" charset="0"/>
              </a:rPr>
              <a:t>with</a:t>
            </a:r>
            <a:r>
              <a:rPr sz="800" spc="10" dirty="0">
                <a:latin typeface="Arial" panose="020B0604020202020204" pitchFamily="34" charset="0"/>
                <a:cs typeface="Arial" panose="020B0604020202020204" pitchFamily="34" charset="0"/>
              </a:rPr>
              <a:t> </a:t>
            </a:r>
            <a:r>
              <a:rPr sz="800" dirty="0">
                <a:latin typeface="Arial" panose="020B0604020202020204" pitchFamily="34" charset="0"/>
                <a:cs typeface="Arial" panose="020B0604020202020204" pitchFamily="34" charset="0"/>
              </a:rPr>
              <a:t>Marketing</a:t>
            </a:r>
            <a:r>
              <a:rPr sz="800" spc="5" dirty="0">
                <a:latin typeface="Arial" panose="020B0604020202020204" pitchFamily="34" charset="0"/>
                <a:cs typeface="Arial" panose="020B0604020202020204" pitchFamily="34" charset="0"/>
              </a:rPr>
              <a:t> </a:t>
            </a:r>
            <a:r>
              <a:rPr sz="800" dirty="0">
                <a:latin typeface="Arial" panose="020B0604020202020204" pitchFamily="34" charset="0"/>
                <a:cs typeface="Arial" panose="020B0604020202020204" pitchFamily="34" charset="0"/>
              </a:rPr>
              <a:t>Manager</a:t>
            </a:r>
            <a:r>
              <a:rPr sz="800" spc="10" dirty="0">
                <a:latin typeface="Arial" panose="020B0604020202020204" pitchFamily="34" charset="0"/>
                <a:cs typeface="Arial" panose="020B0604020202020204" pitchFamily="34" charset="0"/>
              </a:rPr>
              <a:t> </a:t>
            </a:r>
            <a:r>
              <a:rPr sz="800" spc="-20" dirty="0">
                <a:latin typeface="Arial" panose="020B0604020202020204" pitchFamily="34" charset="0"/>
                <a:cs typeface="Arial" panose="020B0604020202020204" pitchFamily="34" charset="0"/>
              </a:rPr>
              <a:t>input</a:t>
            </a:r>
            <a:endParaRPr sz="800" dirty="0">
              <a:latin typeface="Arial" panose="020B0604020202020204" pitchFamily="34" charset="0"/>
              <a:cs typeface="Arial" panose="020B0604020202020204" pitchFamily="34" charset="0"/>
            </a:endParaRPr>
          </a:p>
          <a:p>
            <a:pPr marL="90170" indent="-77470">
              <a:lnSpc>
                <a:spcPct val="100000"/>
              </a:lnSpc>
              <a:spcBef>
                <a:spcPts val="470"/>
              </a:spcBef>
              <a:buChar char="•"/>
              <a:tabLst>
                <a:tab pos="90170" algn="l"/>
              </a:tabLst>
            </a:pPr>
            <a:r>
              <a:rPr sz="800" dirty="0">
                <a:latin typeface="Arial" panose="020B0604020202020204" pitchFamily="34" charset="0"/>
                <a:cs typeface="Arial" panose="020B0604020202020204" pitchFamily="34" charset="0"/>
              </a:rPr>
              <a:t>Committed,</a:t>
            </a:r>
            <a:r>
              <a:rPr sz="800" spc="-10" dirty="0">
                <a:latin typeface="Arial" panose="020B0604020202020204" pitchFamily="34" charset="0"/>
                <a:cs typeface="Arial" panose="020B0604020202020204" pitchFamily="34" charset="0"/>
              </a:rPr>
              <a:t> </a:t>
            </a:r>
            <a:r>
              <a:rPr sz="800" dirty="0">
                <a:latin typeface="Arial" panose="020B0604020202020204" pitchFamily="34" charset="0"/>
                <a:cs typeface="Arial" panose="020B0604020202020204" pitchFamily="34" charset="0"/>
              </a:rPr>
              <a:t>attentive,</a:t>
            </a:r>
            <a:r>
              <a:rPr sz="800" spc="-5" dirty="0">
                <a:latin typeface="Arial" panose="020B0604020202020204" pitchFamily="34" charset="0"/>
                <a:cs typeface="Arial" panose="020B0604020202020204" pitchFamily="34" charset="0"/>
              </a:rPr>
              <a:t> </a:t>
            </a:r>
            <a:r>
              <a:rPr sz="800" dirty="0">
                <a:latin typeface="Arial" panose="020B0604020202020204" pitchFamily="34" charset="0"/>
                <a:cs typeface="Arial" panose="020B0604020202020204" pitchFamily="34" charset="0"/>
              </a:rPr>
              <a:t>and</a:t>
            </a:r>
            <a:r>
              <a:rPr sz="800" spc="-5" dirty="0">
                <a:latin typeface="Arial" panose="020B0604020202020204" pitchFamily="34" charset="0"/>
                <a:cs typeface="Arial" panose="020B0604020202020204" pitchFamily="34" charset="0"/>
              </a:rPr>
              <a:t> </a:t>
            </a:r>
            <a:r>
              <a:rPr sz="800" spc="-10" dirty="0">
                <a:latin typeface="Arial" panose="020B0604020202020204" pitchFamily="34" charset="0"/>
                <a:cs typeface="Arial" panose="020B0604020202020204" pitchFamily="34" charset="0"/>
              </a:rPr>
              <a:t>understanding</a:t>
            </a:r>
            <a:endParaRPr sz="800" dirty="0">
              <a:latin typeface="Arial" panose="020B0604020202020204" pitchFamily="34" charset="0"/>
              <a:cs typeface="Arial" panose="020B0604020202020204" pitchFamily="34" charset="0"/>
            </a:endParaRPr>
          </a:p>
          <a:p>
            <a:pPr marL="90170" indent="-77470">
              <a:lnSpc>
                <a:spcPct val="100000"/>
              </a:lnSpc>
              <a:spcBef>
                <a:spcPts val="465"/>
              </a:spcBef>
              <a:buChar char="•"/>
              <a:tabLst>
                <a:tab pos="90170" algn="l"/>
              </a:tabLst>
            </a:pPr>
            <a:r>
              <a:rPr sz="800" spc="-20" dirty="0">
                <a:latin typeface="Arial" panose="020B0604020202020204" pitchFamily="34" charset="0"/>
                <a:cs typeface="Arial" panose="020B0604020202020204" pitchFamily="34" charset="0"/>
              </a:rPr>
              <a:t>Transparant</a:t>
            </a:r>
            <a:r>
              <a:rPr sz="800" spc="10" dirty="0">
                <a:latin typeface="Arial" panose="020B0604020202020204" pitchFamily="34" charset="0"/>
                <a:cs typeface="Arial" panose="020B0604020202020204" pitchFamily="34" charset="0"/>
              </a:rPr>
              <a:t> </a:t>
            </a:r>
            <a:r>
              <a:rPr sz="800" dirty="0">
                <a:latin typeface="Arial" panose="020B0604020202020204" pitchFamily="34" charset="0"/>
                <a:cs typeface="Arial" panose="020B0604020202020204" pitchFamily="34" charset="0"/>
              </a:rPr>
              <a:t>cost</a:t>
            </a:r>
            <a:r>
              <a:rPr sz="800" spc="15" dirty="0">
                <a:latin typeface="Arial" panose="020B0604020202020204" pitchFamily="34" charset="0"/>
                <a:cs typeface="Arial" panose="020B0604020202020204" pitchFamily="34" charset="0"/>
              </a:rPr>
              <a:t> </a:t>
            </a:r>
            <a:r>
              <a:rPr sz="800" spc="-10" dirty="0">
                <a:latin typeface="Arial" panose="020B0604020202020204" pitchFamily="34" charset="0"/>
                <a:cs typeface="Arial" panose="020B0604020202020204" pitchFamily="34" charset="0"/>
              </a:rPr>
              <a:t>structure</a:t>
            </a:r>
            <a:endParaRPr sz="800" dirty="0">
              <a:latin typeface="Arial" panose="020B0604020202020204" pitchFamily="34" charset="0"/>
              <a:cs typeface="Arial" panose="020B0604020202020204" pitchFamily="34" charset="0"/>
            </a:endParaRPr>
          </a:p>
          <a:p>
            <a:pPr marL="90170" indent="-77470">
              <a:lnSpc>
                <a:spcPct val="100000"/>
              </a:lnSpc>
              <a:spcBef>
                <a:spcPts val="465"/>
              </a:spcBef>
              <a:buChar char="•"/>
              <a:tabLst>
                <a:tab pos="90170" algn="l"/>
              </a:tabLst>
            </a:pPr>
            <a:r>
              <a:rPr sz="800" dirty="0">
                <a:latin typeface="Arial" panose="020B0604020202020204" pitchFamily="34" charset="0"/>
                <a:cs typeface="Arial" panose="020B0604020202020204" pitchFamily="34" charset="0"/>
              </a:rPr>
              <a:t>Wide</a:t>
            </a:r>
            <a:r>
              <a:rPr sz="800" spc="-15" dirty="0">
                <a:latin typeface="Arial" panose="020B0604020202020204" pitchFamily="34" charset="0"/>
                <a:cs typeface="Arial" panose="020B0604020202020204" pitchFamily="34" charset="0"/>
              </a:rPr>
              <a:t> </a:t>
            </a:r>
            <a:r>
              <a:rPr sz="800" spc="-10" dirty="0">
                <a:latin typeface="Arial" panose="020B0604020202020204" pitchFamily="34" charset="0"/>
                <a:cs typeface="Arial" panose="020B0604020202020204" pitchFamily="34" charset="0"/>
              </a:rPr>
              <a:t>access </a:t>
            </a:r>
            <a:r>
              <a:rPr sz="800" dirty="0">
                <a:latin typeface="Arial" panose="020B0604020202020204" pitchFamily="34" charset="0"/>
                <a:cs typeface="Arial" panose="020B0604020202020204" pitchFamily="34" charset="0"/>
              </a:rPr>
              <a:t>to</a:t>
            </a:r>
            <a:r>
              <a:rPr sz="800" spc="-10" dirty="0">
                <a:latin typeface="Arial" panose="020B0604020202020204" pitchFamily="34" charset="0"/>
                <a:cs typeface="Arial" panose="020B0604020202020204" pitchFamily="34" charset="0"/>
              </a:rPr>
              <a:t> </a:t>
            </a:r>
            <a:r>
              <a:rPr sz="800" dirty="0">
                <a:latin typeface="Arial" panose="020B0604020202020204" pitchFamily="34" charset="0"/>
                <a:cs typeface="Arial" panose="020B0604020202020204" pitchFamily="34" charset="0"/>
              </a:rPr>
              <a:t>data</a:t>
            </a:r>
            <a:r>
              <a:rPr sz="800" spc="-10" dirty="0">
                <a:latin typeface="Arial" panose="020B0604020202020204" pitchFamily="34" charset="0"/>
                <a:cs typeface="Arial" panose="020B0604020202020204" pitchFamily="34" charset="0"/>
              </a:rPr>
              <a:t> </a:t>
            </a:r>
            <a:r>
              <a:rPr sz="800" dirty="0">
                <a:latin typeface="Arial" panose="020B0604020202020204" pitchFamily="34" charset="0"/>
                <a:cs typeface="Arial" panose="020B0604020202020204" pitchFamily="34" charset="0"/>
              </a:rPr>
              <a:t>and</a:t>
            </a:r>
            <a:r>
              <a:rPr sz="800" spc="-10" dirty="0">
                <a:latin typeface="Arial" panose="020B0604020202020204" pitchFamily="34" charset="0"/>
                <a:cs typeface="Arial" panose="020B0604020202020204" pitchFamily="34" charset="0"/>
              </a:rPr>
              <a:t> </a:t>
            </a:r>
            <a:r>
              <a:rPr sz="800" dirty="0">
                <a:latin typeface="Arial" panose="020B0604020202020204" pitchFamily="34" charset="0"/>
                <a:cs typeface="Arial" panose="020B0604020202020204" pitchFamily="34" charset="0"/>
              </a:rPr>
              <a:t>global</a:t>
            </a:r>
            <a:r>
              <a:rPr sz="800" spc="-10" dirty="0">
                <a:latin typeface="Arial" panose="020B0604020202020204" pitchFamily="34" charset="0"/>
                <a:cs typeface="Arial" panose="020B0604020202020204" pitchFamily="34" charset="0"/>
              </a:rPr>
              <a:t> coverage</a:t>
            </a:r>
            <a:endParaRPr sz="800" dirty="0">
              <a:latin typeface="Arial" panose="020B0604020202020204" pitchFamily="34" charset="0"/>
              <a:cs typeface="Arial" panose="020B0604020202020204" pitchFamily="34" charset="0"/>
            </a:endParaRPr>
          </a:p>
          <a:p>
            <a:pPr marL="90170" indent="-77470">
              <a:lnSpc>
                <a:spcPct val="100000"/>
              </a:lnSpc>
              <a:spcBef>
                <a:spcPts val="470"/>
              </a:spcBef>
              <a:buChar char="•"/>
              <a:tabLst>
                <a:tab pos="90170" algn="l"/>
              </a:tabLst>
            </a:pPr>
            <a:r>
              <a:rPr sz="800" dirty="0">
                <a:latin typeface="Arial" panose="020B0604020202020204" pitchFamily="34" charset="0"/>
                <a:cs typeface="Arial" panose="020B0604020202020204" pitchFamily="34" charset="0"/>
              </a:rPr>
              <a:t>Understanding</a:t>
            </a:r>
            <a:r>
              <a:rPr sz="800" spc="10" dirty="0">
                <a:latin typeface="Arial" panose="020B0604020202020204" pitchFamily="34" charset="0"/>
                <a:cs typeface="Arial" panose="020B0604020202020204" pitchFamily="34" charset="0"/>
              </a:rPr>
              <a:t> </a:t>
            </a:r>
            <a:r>
              <a:rPr sz="800" dirty="0">
                <a:latin typeface="Arial" panose="020B0604020202020204" pitchFamily="34" charset="0"/>
                <a:cs typeface="Arial" panose="020B0604020202020204" pitchFamily="34" charset="0"/>
              </a:rPr>
              <a:t>of</a:t>
            </a:r>
            <a:r>
              <a:rPr sz="800" spc="15" dirty="0">
                <a:latin typeface="Arial" panose="020B0604020202020204" pitchFamily="34" charset="0"/>
                <a:cs typeface="Arial" panose="020B0604020202020204" pitchFamily="34" charset="0"/>
              </a:rPr>
              <a:t> </a:t>
            </a:r>
            <a:r>
              <a:rPr sz="800" dirty="0">
                <a:latin typeface="Arial" panose="020B0604020202020204" pitchFamily="34" charset="0"/>
                <a:cs typeface="Arial" panose="020B0604020202020204" pitchFamily="34" charset="0"/>
              </a:rPr>
              <a:t>their</a:t>
            </a:r>
            <a:r>
              <a:rPr sz="800" spc="15" dirty="0">
                <a:latin typeface="Arial" panose="020B0604020202020204" pitchFamily="34" charset="0"/>
                <a:cs typeface="Arial" panose="020B0604020202020204" pitchFamily="34" charset="0"/>
              </a:rPr>
              <a:t> </a:t>
            </a:r>
            <a:r>
              <a:rPr sz="800" dirty="0">
                <a:latin typeface="Arial" panose="020B0604020202020204" pitchFamily="34" charset="0"/>
                <a:cs typeface="Arial" panose="020B0604020202020204" pitchFamily="34" charset="0"/>
              </a:rPr>
              <a:t>business/</a:t>
            </a:r>
            <a:r>
              <a:rPr sz="800" spc="10" dirty="0">
                <a:latin typeface="Arial" panose="020B0604020202020204" pitchFamily="34" charset="0"/>
                <a:cs typeface="Arial" panose="020B0604020202020204" pitchFamily="34" charset="0"/>
              </a:rPr>
              <a:t> </a:t>
            </a:r>
            <a:r>
              <a:rPr sz="800" spc="-10" dirty="0">
                <a:latin typeface="Arial" panose="020B0604020202020204" pitchFamily="34" charset="0"/>
                <a:cs typeface="Arial" panose="020B0604020202020204" pitchFamily="34" charset="0"/>
              </a:rPr>
              <a:t>industry</a:t>
            </a:r>
            <a:endParaRPr sz="800" dirty="0">
              <a:latin typeface="Arial" panose="020B0604020202020204" pitchFamily="34" charset="0"/>
              <a:cs typeface="Arial" panose="020B0604020202020204" pitchFamily="34" charset="0"/>
            </a:endParaRPr>
          </a:p>
        </p:txBody>
      </p:sp>
      <p:sp>
        <p:nvSpPr>
          <p:cNvPr id="23" name="object 23"/>
          <p:cNvSpPr txBox="1"/>
          <p:nvPr/>
        </p:nvSpPr>
        <p:spPr>
          <a:xfrm>
            <a:off x="470720" y="3083755"/>
            <a:ext cx="3150235" cy="751488"/>
          </a:xfrm>
          <a:prstGeom prst="rect">
            <a:avLst/>
          </a:prstGeom>
        </p:spPr>
        <p:txBody>
          <a:bodyPr vert="horz" wrap="square" lIns="0" tIns="12700" rIns="0" bIns="0" rtlCol="0">
            <a:spAutoFit/>
          </a:bodyPr>
          <a:lstStyle/>
          <a:p>
            <a:r>
              <a:rPr lang="en-US" sz="800" b="1"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Government Departments</a:t>
            </a:r>
            <a:r>
              <a:rPr lang="en-US" sz="8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 Public Health, Transportation, Education, Housing, Environmental Services and Emergency Management.</a:t>
            </a:r>
            <a:endParaRPr lang="en-HK" sz="800" kern="100" dirty="0">
              <a:effectLst/>
              <a:latin typeface="Arial" panose="020B0604020202020204" pitchFamily="34" charset="0"/>
              <a:ea typeface="Aptos" panose="020B0004020202020204" pitchFamily="34" charset="0"/>
              <a:cs typeface="Arial" panose="020B0604020202020204" pitchFamily="34" charset="0"/>
            </a:endParaRPr>
          </a:p>
          <a:p>
            <a:pPr marL="457200"/>
            <a:r>
              <a:rPr lang="en-US" sz="8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HK" sz="800" kern="100" dirty="0">
              <a:effectLst/>
              <a:latin typeface="Arial" panose="020B0604020202020204" pitchFamily="34" charset="0"/>
              <a:ea typeface="Aptos" panose="020B0004020202020204" pitchFamily="34" charset="0"/>
              <a:cs typeface="Arial" panose="020B0604020202020204" pitchFamily="34" charset="0"/>
            </a:endParaRPr>
          </a:p>
          <a:p>
            <a:r>
              <a:rPr lang="en-US" sz="800" b="1"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Key Decision Makers</a:t>
            </a:r>
            <a:r>
              <a:rPr lang="en-US" sz="8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 Department Heads, Communications Directors, Public Information Officers and Policy Advisors.</a:t>
            </a:r>
            <a:endParaRPr lang="en-HK" sz="800" kern="100" dirty="0">
              <a:effectLst/>
              <a:latin typeface="Arial" panose="020B0604020202020204" pitchFamily="34" charset="0"/>
              <a:ea typeface="Aptos" panose="020B0004020202020204" pitchFamily="34" charset="0"/>
              <a:cs typeface="Arial" panose="020B0604020202020204" pitchFamily="34" charset="0"/>
            </a:endParaRPr>
          </a:p>
        </p:txBody>
      </p:sp>
      <p:sp>
        <p:nvSpPr>
          <p:cNvPr id="25" name="object 25"/>
          <p:cNvSpPr txBox="1"/>
          <p:nvPr/>
        </p:nvSpPr>
        <p:spPr>
          <a:xfrm>
            <a:off x="3812600" y="3042578"/>
            <a:ext cx="3168650" cy="1243930"/>
          </a:xfrm>
          <a:prstGeom prst="rect">
            <a:avLst/>
          </a:prstGeom>
        </p:spPr>
        <p:txBody>
          <a:bodyPr vert="horz" wrap="square" lIns="0" tIns="12700" rIns="0" bIns="0" rtlCol="0">
            <a:spAutoFit/>
          </a:bodyPr>
          <a:lstStyle/>
          <a:p>
            <a:r>
              <a:rPr lang="en-US" sz="800" b="1"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Compliance and Accessibility Built-In</a:t>
            </a:r>
            <a:r>
              <a:rPr lang="en-US" sz="8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 Strategies align with government standards, including accessibility (ADA), data privacy and transparency requirements.</a:t>
            </a:r>
            <a:endParaRPr lang="en-HK" sz="800" kern="100" dirty="0">
              <a:effectLst/>
              <a:latin typeface="Arial" panose="020B0604020202020204" pitchFamily="34" charset="0"/>
              <a:ea typeface="Aptos" panose="020B0004020202020204" pitchFamily="34" charset="0"/>
              <a:cs typeface="Arial" panose="020B0604020202020204" pitchFamily="34" charset="0"/>
            </a:endParaRPr>
          </a:p>
          <a:p>
            <a:pPr marL="457200"/>
            <a:r>
              <a:rPr lang="en-US" sz="8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HK" sz="800" kern="100" dirty="0">
              <a:effectLst/>
              <a:latin typeface="Arial" panose="020B0604020202020204" pitchFamily="34" charset="0"/>
              <a:ea typeface="Aptos" panose="020B0004020202020204" pitchFamily="34" charset="0"/>
              <a:cs typeface="Arial" panose="020B0604020202020204" pitchFamily="34" charset="0"/>
            </a:endParaRPr>
          </a:p>
          <a:p>
            <a:r>
              <a:rPr lang="en-US" sz="800" b="1"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Centralized Strategy with Localized Execution</a:t>
            </a:r>
            <a:r>
              <a:rPr lang="en-US" sz="8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 Supports centralized planning while enabling departments to execute campaigns tailored to their mandates.</a:t>
            </a:r>
            <a:endParaRPr lang="en-HK" sz="800" kern="100" dirty="0">
              <a:effectLst/>
              <a:latin typeface="Arial" panose="020B0604020202020204" pitchFamily="34" charset="0"/>
              <a:ea typeface="Aptos" panose="020B0004020202020204" pitchFamily="34" charset="0"/>
              <a:cs typeface="Arial" panose="020B0604020202020204" pitchFamily="34" charset="0"/>
            </a:endParaRPr>
          </a:p>
          <a:p>
            <a:pPr marL="457200"/>
            <a:r>
              <a:rPr lang="en-US" sz="8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HK" sz="800" kern="100" dirty="0">
              <a:effectLst/>
              <a:latin typeface="Arial" panose="020B0604020202020204" pitchFamily="34" charset="0"/>
              <a:ea typeface="Aptos" panose="020B0004020202020204" pitchFamily="34" charset="0"/>
              <a:cs typeface="Arial" panose="020B0604020202020204" pitchFamily="34" charset="0"/>
            </a:endParaRPr>
          </a:p>
          <a:p>
            <a:r>
              <a:rPr lang="en-US" sz="800" b="1"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Cost-Effective, High ROI</a:t>
            </a:r>
            <a:r>
              <a:rPr lang="en-US" sz="8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 Delivers measurable outcomes while respecting tight budget constraints.</a:t>
            </a:r>
            <a:endParaRPr lang="en-HK" sz="800" kern="100" dirty="0">
              <a:effectLst/>
              <a:latin typeface="Arial" panose="020B0604020202020204" pitchFamily="34" charset="0"/>
              <a:ea typeface="Aptos" panose="020B0004020202020204" pitchFamily="34" charset="0"/>
              <a:cs typeface="Arial" panose="020B0604020202020204" pitchFamily="34" charset="0"/>
            </a:endParaRPr>
          </a:p>
        </p:txBody>
      </p:sp>
      <p:sp>
        <p:nvSpPr>
          <p:cNvPr id="27" name="object 27"/>
          <p:cNvSpPr txBox="1"/>
          <p:nvPr/>
        </p:nvSpPr>
        <p:spPr>
          <a:xfrm>
            <a:off x="473905" y="4623406"/>
            <a:ext cx="3195320" cy="1144544"/>
          </a:xfrm>
          <a:prstGeom prst="rect">
            <a:avLst/>
          </a:prstGeom>
        </p:spPr>
        <p:txBody>
          <a:bodyPr vert="horz" wrap="square" lIns="0" tIns="97155" rIns="0" bIns="0" rtlCol="0">
            <a:spAutoFit/>
          </a:bodyPr>
          <a:lstStyle/>
          <a:p>
            <a:pPr marL="90170" indent="-77470">
              <a:spcBef>
                <a:spcPts val="765"/>
              </a:spcBef>
              <a:buFontTx/>
              <a:buChar char="•"/>
              <a:tabLst>
                <a:tab pos="90170" algn="l"/>
              </a:tabLst>
            </a:pPr>
            <a:r>
              <a:rPr lang="en-AU" sz="8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Enhanced public engagement with programs and initiatives.</a:t>
            </a:r>
          </a:p>
          <a:p>
            <a:pPr marL="90170" indent="-77470">
              <a:spcBef>
                <a:spcPts val="765"/>
              </a:spcBef>
              <a:buFontTx/>
              <a:buChar char="•"/>
              <a:tabLst>
                <a:tab pos="90170" algn="l"/>
              </a:tabLst>
            </a:pPr>
            <a:r>
              <a:rPr lang="en-AU" sz="8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Improved transparency and trust through clear, targeted communication.</a:t>
            </a:r>
          </a:p>
          <a:p>
            <a:pPr marL="90170" indent="-77470">
              <a:spcBef>
                <a:spcPts val="765"/>
              </a:spcBef>
              <a:buFontTx/>
              <a:buChar char="•"/>
              <a:tabLst>
                <a:tab pos="90170" algn="l"/>
              </a:tabLst>
            </a:pPr>
            <a:r>
              <a:rPr lang="en-US" sz="8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Optimized use of limited marketing budgets with data-driven strategies.</a:t>
            </a:r>
            <a:endParaRPr lang="en-HK" sz="800" kern="100" dirty="0">
              <a:effectLst/>
              <a:latin typeface="Arial" panose="020B0604020202020204" pitchFamily="34" charset="0"/>
              <a:ea typeface="Aptos" panose="020B0004020202020204" pitchFamily="34" charset="0"/>
              <a:cs typeface="Arial" panose="020B0604020202020204" pitchFamily="34" charset="0"/>
            </a:endParaRPr>
          </a:p>
          <a:p>
            <a:pPr marL="90170" indent="-77470">
              <a:spcBef>
                <a:spcPts val="765"/>
              </a:spcBef>
              <a:buFontTx/>
              <a:buChar char="•"/>
              <a:tabLst>
                <a:tab pos="90170" algn="l"/>
              </a:tabLst>
            </a:pPr>
            <a:r>
              <a:rPr lang="en-US" sz="8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Streamlined communication processes across multiple departments.</a:t>
            </a:r>
            <a:endParaRPr lang="en-HK" sz="800" kern="100" dirty="0">
              <a:effectLst/>
              <a:latin typeface="Arial" panose="020B0604020202020204" pitchFamily="34" charset="0"/>
              <a:ea typeface="Aptos" panose="020B0004020202020204" pitchFamily="34" charset="0"/>
              <a:cs typeface="Arial" panose="020B0604020202020204" pitchFamily="34" charset="0"/>
            </a:endParaRPr>
          </a:p>
        </p:txBody>
      </p:sp>
      <p:sp>
        <p:nvSpPr>
          <p:cNvPr id="29" name="object 29"/>
          <p:cNvSpPr txBox="1"/>
          <p:nvPr/>
        </p:nvSpPr>
        <p:spPr>
          <a:xfrm>
            <a:off x="3820500" y="4623406"/>
            <a:ext cx="3143250" cy="1236877"/>
          </a:xfrm>
          <a:prstGeom prst="rect">
            <a:avLst/>
          </a:prstGeom>
        </p:spPr>
        <p:txBody>
          <a:bodyPr vert="horz" wrap="square" lIns="0" tIns="97155" rIns="0" bIns="0" rtlCol="0">
            <a:spAutoFit/>
          </a:bodyPr>
          <a:lstStyle/>
          <a:p>
            <a:pPr marL="90170" indent="-77470">
              <a:spcBef>
                <a:spcPts val="300"/>
              </a:spcBef>
              <a:buFontTx/>
              <a:buChar char="•"/>
              <a:tabLst>
                <a:tab pos="90170" algn="l"/>
              </a:tabLst>
            </a:pPr>
            <a:r>
              <a:rPr lang="en-US" sz="8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Limited budgets for professional-grade public communication campaigns.</a:t>
            </a:r>
          </a:p>
          <a:p>
            <a:pPr marL="90170" indent="-77470">
              <a:spcBef>
                <a:spcPts val="300"/>
              </a:spcBef>
              <a:buFontTx/>
              <a:buChar char="•"/>
              <a:tabLst>
                <a:tab pos="90170" algn="l"/>
              </a:tabLst>
            </a:pPr>
            <a:r>
              <a:rPr lang="en-US" sz="8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Challenges in reaching diverse and underserved populations.</a:t>
            </a:r>
            <a:endParaRPr lang="en-HK" sz="800" kern="100" dirty="0">
              <a:effectLst/>
              <a:latin typeface="Aptos" panose="020B0004020202020204" pitchFamily="34" charset="0"/>
              <a:ea typeface="Aptos" panose="020B0004020202020204" pitchFamily="34" charset="0"/>
              <a:cs typeface="Arial" panose="020B0604020202020204" pitchFamily="34" charset="0"/>
            </a:endParaRPr>
          </a:p>
          <a:p>
            <a:pPr marL="90170" indent="-77470">
              <a:spcBef>
                <a:spcPts val="300"/>
              </a:spcBef>
              <a:buFontTx/>
              <a:buChar char="•"/>
              <a:tabLst>
                <a:tab pos="90170" algn="l"/>
              </a:tabLst>
            </a:pPr>
            <a:r>
              <a:rPr lang="en-US" sz="8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Lack of in-house expertise to create, execute and measure outreach strategies.</a:t>
            </a:r>
            <a:endParaRPr lang="en-HK" sz="800" kern="100" dirty="0">
              <a:effectLst/>
              <a:latin typeface="Aptos" panose="020B0004020202020204" pitchFamily="34" charset="0"/>
              <a:ea typeface="Aptos" panose="020B0004020202020204" pitchFamily="34" charset="0"/>
              <a:cs typeface="Arial" panose="020B0604020202020204" pitchFamily="34" charset="0"/>
            </a:endParaRPr>
          </a:p>
          <a:p>
            <a:pPr marL="90170" indent="-77470">
              <a:spcBef>
                <a:spcPts val="300"/>
              </a:spcBef>
              <a:buFontTx/>
              <a:buChar char="•"/>
              <a:tabLst>
                <a:tab pos="90170" algn="l"/>
              </a:tabLst>
            </a:pPr>
            <a:r>
              <a:rPr lang="en-US" sz="8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Difficulty coordinating messaging across multiple departments.</a:t>
            </a:r>
            <a:endParaRPr lang="en-HK" sz="800" kern="100" dirty="0">
              <a:effectLst/>
              <a:latin typeface="Aptos" panose="020B0004020202020204" pitchFamily="34" charset="0"/>
              <a:ea typeface="Aptos" panose="020B0004020202020204" pitchFamily="34" charset="0"/>
              <a:cs typeface="Arial" panose="020B0604020202020204" pitchFamily="34" charset="0"/>
            </a:endParaRPr>
          </a:p>
          <a:p>
            <a:pPr marL="90170" indent="-77470">
              <a:spcBef>
                <a:spcPts val="300"/>
              </a:spcBef>
              <a:buFontTx/>
              <a:buChar char="•"/>
              <a:tabLst>
                <a:tab pos="90170" algn="l"/>
              </a:tabLst>
            </a:pPr>
            <a:r>
              <a:rPr lang="en-US" sz="8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Pressure to demonstrate measurable outcomes and ROI on public spending.</a:t>
            </a:r>
            <a:endParaRPr lang="en-HK" sz="800" kern="100" dirty="0">
              <a:effectLst/>
              <a:latin typeface="Aptos" panose="020B0004020202020204" pitchFamily="34" charset="0"/>
              <a:ea typeface="Aptos" panose="020B0004020202020204" pitchFamily="34" charset="0"/>
              <a:cs typeface="Arial" panose="020B0604020202020204" pitchFamily="34" charset="0"/>
            </a:endParaRPr>
          </a:p>
        </p:txBody>
      </p:sp>
      <p:sp>
        <p:nvSpPr>
          <p:cNvPr id="31" name="object 31"/>
          <p:cNvSpPr txBox="1"/>
          <p:nvPr/>
        </p:nvSpPr>
        <p:spPr>
          <a:xfrm>
            <a:off x="7154184" y="1632529"/>
            <a:ext cx="3108104" cy="2241639"/>
          </a:xfrm>
          <a:prstGeom prst="rect">
            <a:avLst/>
          </a:prstGeom>
        </p:spPr>
        <p:txBody>
          <a:bodyPr vert="horz" wrap="square" lIns="0" tIns="25400" rIns="0" bIns="0" rtlCol="0">
            <a:spAutoFit/>
          </a:bodyPr>
          <a:lstStyle/>
          <a:p>
            <a:r>
              <a:rPr lang="en-US" sz="800" b="1"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Q. Why do government departments need a marketing strategy?</a:t>
            </a:r>
            <a:endParaRPr lang="en-HK" sz="800" kern="100" dirty="0">
              <a:effectLst/>
              <a:latin typeface="Aptos" panose="020B0004020202020204" pitchFamily="34" charset="0"/>
              <a:ea typeface="Aptos" panose="020B0004020202020204" pitchFamily="34" charset="0"/>
              <a:cs typeface="Arial" panose="020B0604020202020204" pitchFamily="34" charset="0"/>
            </a:endParaRPr>
          </a:p>
          <a:p>
            <a:r>
              <a:rPr lang="en-US" sz="8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A. A strategic approach ensures that public outreach efforts are targeted, effective and aligned with departmental goals.</a:t>
            </a:r>
            <a:endParaRPr lang="en-HK" sz="800" kern="100" dirty="0">
              <a:effectLst/>
              <a:latin typeface="Aptos" panose="020B0004020202020204" pitchFamily="34" charset="0"/>
              <a:ea typeface="Aptos" panose="020B0004020202020204" pitchFamily="34" charset="0"/>
              <a:cs typeface="Arial" panose="020B0604020202020204" pitchFamily="34" charset="0"/>
            </a:endParaRPr>
          </a:p>
          <a:p>
            <a:r>
              <a:rPr lang="en-US" sz="800" b="1"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HK" sz="800" kern="100" dirty="0">
              <a:effectLst/>
              <a:latin typeface="Aptos" panose="020B0004020202020204" pitchFamily="34" charset="0"/>
              <a:ea typeface="Aptos" panose="020B0004020202020204" pitchFamily="34" charset="0"/>
              <a:cs typeface="Arial" panose="020B0604020202020204" pitchFamily="34" charset="0"/>
            </a:endParaRPr>
          </a:p>
          <a:p>
            <a:r>
              <a:rPr lang="en-US" sz="800" b="1"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Q. How does Robotic Marketer address tight budgets?</a:t>
            </a:r>
            <a:endParaRPr lang="en-HK" sz="800" kern="100" dirty="0">
              <a:effectLst/>
              <a:latin typeface="Aptos" panose="020B0004020202020204" pitchFamily="34" charset="0"/>
              <a:ea typeface="Aptos" panose="020B0004020202020204" pitchFamily="34" charset="0"/>
              <a:cs typeface="Arial" panose="020B0604020202020204" pitchFamily="34" charset="0"/>
            </a:endParaRPr>
          </a:p>
          <a:p>
            <a:r>
              <a:rPr lang="en-US" sz="8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A. The platform automates strategy creation and campaign management, reducing costs while delivering impactful results.</a:t>
            </a:r>
            <a:endParaRPr lang="en-HK" sz="800" kern="100" dirty="0">
              <a:effectLst/>
              <a:latin typeface="Aptos" panose="020B0004020202020204" pitchFamily="34" charset="0"/>
              <a:ea typeface="Aptos" panose="020B0004020202020204" pitchFamily="34" charset="0"/>
              <a:cs typeface="Arial" panose="020B0604020202020204" pitchFamily="34" charset="0"/>
            </a:endParaRPr>
          </a:p>
          <a:p>
            <a:r>
              <a:rPr lang="en-US" sz="800" b="1"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HK" sz="800" kern="100" dirty="0">
              <a:effectLst/>
              <a:latin typeface="Aptos" panose="020B0004020202020204" pitchFamily="34" charset="0"/>
              <a:ea typeface="Aptos" panose="020B0004020202020204" pitchFamily="34" charset="0"/>
              <a:cs typeface="Arial" panose="020B0604020202020204" pitchFamily="34" charset="0"/>
            </a:endParaRPr>
          </a:p>
          <a:p>
            <a:r>
              <a:rPr lang="en-US" sz="800" b="1"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Q. Can this work across multiple departments?</a:t>
            </a:r>
            <a:endParaRPr lang="en-HK" sz="800" kern="100" dirty="0">
              <a:effectLst/>
              <a:latin typeface="Aptos" panose="020B0004020202020204" pitchFamily="34" charset="0"/>
              <a:ea typeface="Aptos" panose="020B0004020202020204" pitchFamily="34" charset="0"/>
              <a:cs typeface="Arial" panose="020B0604020202020204" pitchFamily="34" charset="0"/>
            </a:endParaRPr>
          </a:p>
          <a:p>
            <a:r>
              <a:rPr lang="en-US" sz="8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A. Yes, Robotic Marketer centralizes strategy creation while allowing each department to tailor campaigns for their specific objectives.</a:t>
            </a:r>
            <a:endParaRPr lang="en-HK" sz="800" kern="100" dirty="0">
              <a:effectLst/>
              <a:latin typeface="Aptos" panose="020B0004020202020204" pitchFamily="34" charset="0"/>
              <a:ea typeface="Aptos" panose="020B0004020202020204" pitchFamily="34" charset="0"/>
              <a:cs typeface="Arial" panose="020B0604020202020204" pitchFamily="34" charset="0"/>
            </a:endParaRPr>
          </a:p>
          <a:p>
            <a:r>
              <a:rPr lang="en-US" sz="800" b="1"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HK" sz="800" kern="100" dirty="0">
              <a:effectLst/>
              <a:latin typeface="Aptos" panose="020B0004020202020204" pitchFamily="34" charset="0"/>
              <a:ea typeface="Aptos" panose="020B0004020202020204" pitchFamily="34" charset="0"/>
              <a:cs typeface="Arial" panose="020B0604020202020204" pitchFamily="34" charset="0"/>
            </a:endParaRPr>
          </a:p>
          <a:p>
            <a:r>
              <a:rPr lang="en-US" sz="800" b="1"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Q. Is it accessible to all citizens?</a:t>
            </a:r>
            <a:endParaRPr lang="en-HK" sz="800" kern="100" dirty="0">
              <a:effectLst/>
              <a:latin typeface="Aptos" panose="020B0004020202020204" pitchFamily="34" charset="0"/>
              <a:ea typeface="Aptos" panose="020B0004020202020204" pitchFamily="34" charset="0"/>
              <a:cs typeface="Arial" panose="020B0604020202020204" pitchFamily="34" charset="0"/>
            </a:endParaRPr>
          </a:p>
          <a:p>
            <a:r>
              <a:rPr lang="en-US" sz="8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A. Absolutely. The platform’s strategies and templates are designed to meet accessibility standards, ensuring inclusivity for all audiences.</a:t>
            </a:r>
            <a:endParaRPr lang="en-HK" sz="800" kern="100" dirty="0">
              <a:effectLst/>
              <a:latin typeface="Aptos" panose="020B0004020202020204" pitchFamily="34" charset="0"/>
              <a:ea typeface="Aptos" panose="020B0004020202020204" pitchFamily="34" charset="0"/>
              <a:cs typeface="Arial" panose="020B0604020202020204" pitchFamily="34" charset="0"/>
            </a:endParaRPr>
          </a:p>
          <a:p>
            <a:br>
              <a:rPr lang="en-US" sz="800" kern="0" dirty="0">
                <a:solidFill>
                  <a:srgbClr val="000000"/>
                </a:solidFill>
                <a:effectLst/>
                <a:latin typeface="Arial" panose="020B0604020202020204" pitchFamily="34" charset="0"/>
                <a:ea typeface="Calibri" panose="020F0502020204030204" pitchFamily="34" charset="0"/>
              </a:rPr>
            </a:br>
            <a:r>
              <a:rPr lang="en-US" sz="8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HK" sz="800" kern="100" dirty="0">
              <a:effectLst/>
              <a:latin typeface="Aptos" panose="020B0004020202020204" pitchFamily="34" charset="0"/>
              <a:ea typeface="Aptos" panose="020B0004020202020204" pitchFamily="34" charset="0"/>
              <a:cs typeface="Arial" panose="020B0604020202020204" pitchFamily="34" charset="0"/>
            </a:endParaRPr>
          </a:p>
        </p:txBody>
      </p:sp>
      <p:sp>
        <p:nvSpPr>
          <p:cNvPr id="33" name="object 17">
            <a:extLst>
              <a:ext uri="{FF2B5EF4-FFF2-40B4-BE49-F238E27FC236}">
                <a16:creationId xmlns:a16="http://schemas.microsoft.com/office/drawing/2014/main" id="{29525FF0-BBD9-38C8-72EE-1C1AE7F1EB4C}"/>
              </a:ext>
            </a:extLst>
          </p:cNvPr>
          <p:cNvSpPr txBox="1"/>
          <p:nvPr/>
        </p:nvSpPr>
        <p:spPr>
          <a:xfrm>
            <a:off x="8166098" y="4314942"/>
            <a:ext cx="2064523" cy="382156"/>
          </a:xfrm>
          <a:prstGeom prst="rect">
            <a:avLst/>
          </a:prstGeom>
        </p:spPr>
        <p:txBody>
          <a:bodyPr vert="horz" wrap="square" lIns="0" tIns="12700" rIns="0" bIns="0" rtlCol="0">
            <a:spAutoFit/>
          </a:bodyPr>
          <a:lstStyle/>
          <a:p>
            <a:r>
              <a:rPr lang="en-US" sz="8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A 50-page plan that aligns departmental goals with public engagement strategies.</a:t>
            </a:r>
            <a:endParaRPr lang="en-HK" sz="800" kern="100" dirty="0">
              <a:effectLst/>
              <a:latin typeface="Aptos" panose="020B0004020202020204" pitchFamily="34" charset="0"/>
              <a:ea typeface="Aptos" panose="020B0004020202020204" pitchFamily="34" charset="0"/>
              <a:cs typeface="Arial" panose="020B0604020202020204" pitchFamily="34" charset="0"/>
            </a:endParaRPr>
          </a:p>
          <a:p>
            <a:pPr marL="457200"/>
            <a:r>
              <a:rPr lang="en-US" sz="8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endParaRPr lang="en-HK" sz="800" kern="100" dirty="0">
              <a:effectLst/>
              <a:latin typeface="Aptos" panose="020B0004020202020204" pitchFamily="34" charset="0"/>
              <a:ea typeface="Aptos" panose="020B0004020202020204" pitchFamily="34" charset="0"/>
              <a:cs typeface="Arial" panose="020B0604020202020204" pitchFamily="34" charset="0"/>
            </a:endParaRPr>
          </a:p>
        </p:txBody>
      </p:sp>
      <p:sp>
        <p:nvSpPr>
          <p:cNvPr id="36" name="object 17">
            <a:extLst>
              <a:ext uri="{FF2B5EF4-FFF2-40B4-BE49-F238E27FC236}">
                <a16:creationId xmlns:a16="http://schemas.microsoft.com/office/drawing/2014/main" id="{0C5BD256-0FB2-1635-4F2A-62264431200D}"/>
              </a:ext>
            </a:extLst>
          </p:cNvPr>
          <p:cNvSpPr txBox="1"/>
          <p:nvPr/>
        </p:nvSpPr>
        <p:spPr>
          <a:xfrm>
            <a:off x="7149598" y="4885968"/>
            <a:ext cx="929005" cy="382156"/>
          </a:xfrm>
          <a:prstGeom prst="rect">
            <a:avLst/>
          </a:prstGeom>
        </p:spPr>
        <p:txBody>
          <a:bodyPr vert="horz" wrap="square" lIns="0" tIns="12700" rIns="0" bIns="0" rtlCol="0">
            <a:spAutoFit/>
          </a:bodyPr>
          <a:lstStyle/>
          <a:p>
            <a:r>
              <a:rPr lang="en-US" sz="800" b="1"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Targeted Campaign Management</a:t>
            </a:r>
            <a:endParaRPr lang="en-HK" sz="800" kern="100" dirty="0">
              <a:effectLst/>
              <a:latin typeface="Aptos" panose="020B0004020202020204" pitchFamily="34" charset="0"/>
              <a:ea typeface="Aptos" panose="020B0004020202020204" pitchFamily="34" charset="0"/>
              <a:cs typeface="Arial" panose="020B0604020202020204" pitchFamily="34" charset="0"/>
            </a:endParaRPr>
          </a:p>
        </p:txBody>
      </p:sp>
      <p:sp>
        <p:nvSpPr>
          <p:cNvPr id="37" name="object 17">
            <a:extLst>
              <a:ext uri="{FF2B5EF4-FFF2-40B4-BE49-F238E27FC236}">
                <a16:creationId xmlns:a16="http://schemas.microsoft.com/office/drawing/2014/main" id="{78D72220-F0E2-5B34-44B9-B9F765C3EFD0}"/>
              </a:ext>
            </a:extLst>
          </p:cNvPr>
          <p:cNvSpPr txBox="1"/>
          <p:nvPr/>
        </p:nvSpPr>
        <p:spPr>
          <a:xfrm>
            <a:off x="8166098" y="4837238"/>
            <a:ext cx="2064523" cy="505267"/>
          </a:xfrm>
          <a:prstGeom prst="rect">
            <a:avLst/>
          </a:prstGeom>
        </p:spPr>
        <p:txBody>
          <a:bodyPr vert="horz" wrap="square" lIns="0" tIns="12700" rIns="0" bIns="0" rtlCol="0">
            <a:spAutoFit/>
          </a:bodyPr>
          <a:lstStyle/>
          <a:p>
            <a:r>
              <a:rPr lang="en-US" sz="8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Customized campaigns for specific initiatives such as public health awareness, infrastructure updates, or educational programs.</a:t>
            </a:r>
            <a:endParaRPr lang="en-HK" sz="800" kern="100" dirty="0">
              <a:effectLst/>
              <a:latin typeface="Aptos" panose="020B0004020202020204" pitchFamily="34" charset="0"/>
              <a:ea typeface="Aptos" panose="020B0004020202020204" pitchFamily="34" charset="0"/>
              <a:cs typeface="Arial" panose="020B0604020202020204" pitchFamily="34" charset="0"/>
            </a:endParaRPr>
          </a:p>
        </p:txBody>
      </p:sp>
      <p:sp>
        <p:nvSpPr>
          <p:cNvPr id="40" name="object 17">
            <a:extLst>
              <a:ext uri="{FF2B5EF4-FFF2-40B4-BE49-F238E27FC236}">
                <a16:creationId xmlns:a16="http://schemas.microsoft.com/office/drawing/2014/main" id="{72B60726-4E77-D35E-26D6-796E3641E083}"/>
              </a:ext>
            </a:extLst>
          </p:cNvPr>
          <p:cNvSpPr txBox="1"/>
          <p:nvPr/>
        </p:nvSpPr>
        <p:spPr>
          <a:xfrm>
            <a:off x="7146526" y="5435080"/>
            <a:ext cx="929005" cy="259045"/>
          </a:xfrm>
          <a:prstGeom prst="rect">
            <a:avLst/>
          </a:prstGeom>
        </p:spPr>
        <p:txBody>
          <a:bodyPr vert="horz" wrap="square" lIns="0" tIns="12700" rIns="0" bIns="0" rtlCol="0">
            <a:spAutoFit/>
          </a:bodyPr>
          <a:lstStyle/>
          <a:p>
            <a:r>
              <a:rPr lang="en-US" sz="800" b="1"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Budget Optimization Tools</a:t>
            </a:r>
            <a:endParaRPr lang="en-HK" sz="800" kern="100" dirty="0">
              <a:effectLst/>
              <a:latin typeface="Aptos" panose="020B0004020202020204" pitchFamily="34" charset="0"/>
              <a:ea typeface="Aptos" panose="020B0004020202020204" pitchFamily="34" charset="0"/>
              <a:cs typeface="Arial" panose="020B0604020202020204" pitchFamily="34" charset="0"/>
            </a:endParaRPr>
          </a:p>
        </p:txBody>
      </p:sp>
      <p:sp>
        <p:nvSpPr>
          <p:cNvPr id="41" name="object 17">
            <a:extLst>
              <a:ext uri="{FF2B5EF4-FFF2-40B4-BE49-F238E27FC236}">
                <a16:creationId xmlns:a16="http://schemas.microsoft.com/office/drawing/2014/main" id="{7AF08EEB-5CAD-ABC2-A24F-F4860257CF3A}"/>
              </a:ext>
            </a:extLst>
          </p:cNvPr>
          <p:cNvSpPr txBox="1"/>
          <p:nvPr/>
        </p:nvSpPr>
        <p:spPr>
          <a:xfrm>
            <a:off x="8154972" y="5430216"/>
            <a:ext cx="2064523" cy="259045"/>
          </a:xfrm>
          <a:prstGeom prst="rect">
            <a:avLst/>
          </a:prstGeom>
        </p:spPr>
        <p:txBody>
          <a:bodyPr vert="horz" wrap="square" lIns="0" tIns="12700" rIns="0" bIns="0" rtlCol="0">
            <a:spAutoFit/>
          </a:bodyPr>
          <a:lstStyle/>
          <a:p>
            <a:r>
              <a:rPr lang="en-US" sz="800" kern="0" dirty="0">
                <a:solidFill>
                  <a:srgbClr val="000000"/>
                </a:solidFill>
                <a:effectLst/>
                <a:latin typeface="Arial" panose="020B0604020202020204" pitchFamily="34" charset="0"/>
                <a:ea typeface="Calibri" panose="020F0502020204030204" pitchFamily="34" charset="0"/>
                <a:cs typeface="Arial" panose="020B0604020202020204" pitchFamily="34" charset="0"/>
              </a:rPr>
              <a:t>Insights to prioritize high-impact campaigns and allocate resources effectively.</a:t>
            </a:r>
            <a:endParaRPr lang="en-HK" sz="800" kern="100" dirty="0">
              <a:effectLst/>
              <a:latin typeface="Aptos" panose="020B0004020202020204" pitchFamily="34" charset="0"/>
              <a:ea typeface="Aptos" panose="020B0004020202020204" pitchFamily="34" charset="0"/>
              <a:cs typeface="Arial" panose="020B0604020202020204" pitchFamily="34" charset="0"/>
            </a:endParaRPr>
          </a:p>
        </p:txBody>
      </p:sp>
      <p:sp>
        <p:nvSpPr>
          <p:cNvPr id="18" name="object 2">
            <a:extLst>
              <a:ext uri="{FF2B5EF4-FFF2-40B4-BE49-F238E27FC236}">
                <a16:creationId xmlns:a16="http://schemas.microsoft.com/office/drawing/2014/main" id="{329FA3A8-9A5A-29FD-2B2C-7D1834FC83C8}"/>
              </a:ext>
            </a:extLst>
          </p:cNvPr>
          <p:cNvSpPr txBox="1"/>
          <p:nvPr/>
        </p:nvSpPr>
        <p:spPr>
          <a:xfrm>
            <a:off x="457200" y="1344581"/>
            <a:ext cx="3143250" cy="229235"/>
          </a:xfrm>
          <a:prstGeom prst="rect">
            <a:avLst/>
          </a:prstGeom>
          <a:solidFill>
            <a:srgbClr val="ED1D24"/>
          </a:solidFill>
        </p:spPr>
        <p:txBody>
          <a:bodyPr vert="horz" wrap="square" lIns="0" tIns="36830" rIns="0" bIns="0" rtlCol="0">
            <a:spAutoFit/>
          </a:bodyPr>
          <a:lstStyle/>
          <a:p>
            <a:pPr marL="1038860">
              <a:lnSpc>
                <a:spcPct val="100000"/>
              </a:lnSpc>
              <a:spcBef>
                <a:spcPts val="290"/>
              </a:spcBef>
            </a:pPr>
            <a:r>
              <a:rPr sz="1000" b="1" dirty="0">
                <a:solidFill>
                  <a:srgbClr val="FFFFFF"/>
                </a:solidFill>
                <a:latin typeface="Source Sans 3 Black"/>
                <a:cs typeface="Source Sans 3 Black"/>
              </a:rPr>
              <a:t>Solution</a:t>
            </a:r>
            <a:r>
              <a:rPr sz="1000" b="1" spc="-20" dirty="0">
                <a:solidFill>
                  <a:srgbClr val="FFFFFF"/>
                </a:solidFill>
                <a:latin typeface="Source Sans 3 Black"/>
                <a:cs typeface="Source Sans 3 Black"/>
              </a:rPr>
              <a:t> </a:t>
            </a:r>
            <a:r>
              <a:rPr sz="1000" b="1" spc="-10" dirty="0">
                <a:solidFill>
                  <a:srgbClr val="FFFFFF"/>
                </a:solidFill>
                <a:latin typeface="Source Sans 3 Black"/>
                <a:cs typeface="Source Sans 3 Black"/>
              </a:rPr>
              <a:t>Overview</a:t>
            </a:r>
            <a:endParaRPr sz="1000" dirty="0">
              <a:latin typeface="Source Sans 3 Black"/>
              <a:cs typeface="Source Sans 3 Black"/>
            </a:endParaRPr>
          </a:p>
        </p:txBody>
      </p:sp>
      <p:sp>
        <p:nvSpPr>
          <p:cNvPr id="19" name="object 5">
            <a:extLst>
              <a:ext uri="{FF2B5EF4-FFF2-40B4-BE49-F238E27FC236}">
                <a16:creationId xmlns:a16="http://schemas.microsoft.com/office/drawing/2014/main" id="{D9E8C36A-C3B3-AC31-39A7-920017427E26}"/>
              </a:ext>
            </a:extLst>
          </p:cNvPr>
          <p:cNvSpPr txBox="1"/>
          <p:nvPr/>
        </p:nvSpPr>
        <p:spPr>
          <a:xfrm>
            <a:off x="569978" y="6014775"/>
            <a:ext cx="1282065" cy="177800"/>
          </a:xfrm>
          <a:prstGeom prst="rect">
            <a:avLst/>
          </a:prstGeom>
        </p:spPr>
        <p:txBody>
          <a:bodyPr vert="horz" wrap="square" lIns="0" tIns="12700" rIns="0" bIns="0" rtlCol="0">
            <a:spAutoFit/>
          </a:bodyPr>
          <a:lstStyle/>
          <a:p>
            <a:pPr>
              <a:lnSpc>
                <a:spcPct val="100000"/>
              </a:lnSpc>
              <a:spcBef>
                <a:spcPts val="100"/>
              </a:spcBef>
            </a:pPr>
            <a:r>
              <a:rPr sz="1000" b="1" dirty="0">
                <a:solidFill>
                  <a:srgbClr val="FFFFFF"/>
                </a:solidFill>
                <a:latin typeface="Source Sans 3 Black"/>
                <a:cs typeface="Source Sans 3 Black"/>
              </a:rPr>
              <a:t>Engagement</a:t>
            </a:r>
            <a:r>
              <a:rPr sz="1000" b="1" spc="70" dirty="0">
                <a:solidFill>
                  <a:srgbClr val="FFFFFF"/>
                </a:solidFill>
                <a:latin typeface="Source Sans 3 Black"/>
                <a:cs typeface="Source Sans 3 Black"/>
              </a:rPr>
              <a:t> </a:t>
            </a:r>
            <a:r>
              <a:rPr sz="1000" b="1" dirty="0">
                <a:solidFill>
                  <a:srgbClr val="FFFFFF"/>
                </a:solidFill>
                <a:latin typeface="Source Sans 3 Black"/>
                <a:cs typeface="Source Sans 3 Black"/>
              </a:rPr>
              <a:t>:</a:t>
            </a:r>
            <a:r>
              <a:rPr sz="1000" b="1" spc="75" dirty="0">
                <a:solidFill>
                  <a:srgbClr val="FFFFFF"/>
                </a:solidFill>
                <a:latin typeface="Source Sans 3 Black"/>
                <a:cs typeface="Source Sans 3 Black"/>
              </a:rPr>
              <a:t> </a:t>
            </a:r>
            <a:r>
              <a:rPr sz="1000" b="1" dirty="0">
                <a:solidFill>
                  <a:srgbClr val="FFFFFF"/>
                </a:solidFill>
                <a:latin typeface="Source Sans 3 Black"/>
                <a:cs typeface="Source Sans 3 Black"/>
              </a:rPr>
              <a:t>How</a:t>
            </a:r>
            <a:r>
              <a:rPr sz="1000" b="1" spc="75" dirty="0">
                <a:solidFill>
                  <a:srgbClr val="FFFFFF"/>
                </a:solidFill>
                <a:latin typeface="Source Sans 3 Black"/>
                <a:cs typeface="Source Sans 3 Black"/>
              </a:rPr>
              <a:t> </a:t>
            </a:r>
            <a:r>
              <a:rPr sz="1000" b="1" spc="-25" dirty="0">
                <a:solidFill>
                  <a:srgbClr val="FFFFFF"/>
                </a:solidFill>
                <a:latin typeface="Source Sans 3 Black"/>
                <a:cs typeface="Source Sans 3 Black"/>
              </a:rPr>
              <a:t>To</a:t>
            </a:r>
            <a:endParaRPr sz="1000" dirty="0">
              <a:latin typeface="Source Sans 3 Black"/>
              <a:cs typeface="Source Sans 3 Black"/>
            </a:endParaRPr>
          </a:p>
        </p:txBody>
      </p:sp>
      <p:sp>
        <p:nvSpPr>
          <p:cNvPr id="32" name="object 7">
            <a:extLst>
              <a:ext uri="{FF2B5EF4-FFF2-40B4-BE49-F238E27FC236}">
                <a16:creationId xmlns:a16="http://schemas.microsoft.com/office/drawing/2014/main" id="{3620BBF9-2A11-5BD7-D95C-EBD84B4E0F8C}"/>
              </a:ext>
            </a:extLst>
          </p:cNvPr>
          <p:cNvSpPr txBox="1"/>
          <p:nvPr/>
        </p:nvSpPr>
        <p:spPr>
          <a:xfrm>
            <a:off x="3822700" y="6017709"/>
            <a:ext cx="669925" cy="177800"/>
          </a:xfrm>
          <a:prstGeom prst="rect">
            <a:avLst/>
          </a:prstGeom>
        </p:spPr>
        <p:txBody>
          <a:bodyPr vert="horz" wrap="square" lIns="0" tIns="12700" rIns="0" bIns="0" rtlCol="0">
            <a:spAutoFit/>
          </a:bodyPr>
          <a:lstStyle/>
          <a:p>
            <a:pPr>
              <a:lnSpc>
                <a:spcPct val="100000"/>
              </a:lnSpc>
              <a:spcBef>
                <a:spcPts val="100"/>
              </a:spcBef>
            </a:pPr>
            <a:r>
              <a:rPr sz="1000" b="1" spc="-10" dirty="0">
                <a:solidFill>
                  <a:srgbClr val="FFFFFF"/>
                </a:solidFill>
                <a:latin typeface="Source Sans 3 Black"/>
                <a:cs typeface="Source Sans 3 Black"/>
              </a:rPr>
              <a:t>Accentuate</a:t>
            </a:r>
            <a:endParaRPr sz="1000" dirty="0">
              <a:latin typeface="Source Sans 3 Black"/>
              <a:cs typeface="Source Sans 3 Black"/>
            </a:endParaRPr>
          </a:p>
        </p:txBody>
      </p:sp>
      <p:graphicFrame>
        <p:nvGraphicFramePr>
          <p:cNvPr id="34" name="object 11">
            <a:extLst>
              <a:ext uri="{FF2B5EF4-FFF2-40B4-BE49-F238E27FC236}">
                <a16:creationId xmlns:a16="http://schemas.microsoft.com/office/drawing/2014/main" id="{72D90F32-86D0-2B71-8D02-A4EB1D57D317}"/>
              </a:ext>
            </a:extLst>
          </p:cNvPr>
          <p:cNvGraphicFramePr>
            <a:graphicFrameLocks noGrp="1"/>
          </p:cNvGraphicFramePr>
          <p:nvPr>
            <p:extLst>
              <p:ext uri="{D42A27DB-BD31-4B8C-83A1-F6EECF244321}">
                <p14:modId xmlns:p14="http://schemas.microsoft.com/office/powerpoint/2010/main" val="3254804596"/>
              </p:ext>
            </p:extLst>
          </p:nvPr>
        </p:nvGraphicFramePr>
        <p:xfrm>
          <a:off x="7149603" y="3784239"/>
          <a:ext cx="3081019" cy="394335"/>
        </p:xfrm>
        <a:graphic>
          <a:graphicData uri="http://schemas.openxmlformats.org/drawingml/2006/table">
            <a:tbl>
              <a:tblPr firstRow="1" bandRow="1">
                <a:tableStyleId>{2D5ABB26-0587-4C30-8999-92F81FD0307C}</a:tableStyleId>
              </a:tblPr>
              <a:tblGrid>
                <a:gridCol w="3081019">
                  <a:extLst>
                    <a:ext uri="{9D8B030D-6E8A-4147-A177-3AD203B41FA5}">
                      <a16:colId xmlns:a16="http://schemas.microsoft.com/office/drawing/2014/main" val="20000"/>
                    </a:ext>
                  </a:extLst>
                </a:gridCol>
              </a:tblGrid>
              <a:tr h="394335">
                <a:tc>
                  <a:txBody>
                    <a:bodyPr/>
                    <a:lstStyle/>
                    <a:p>
                      <a:pPr marL="519430">
                        <a:lnSpc>
                          <a:spcPct val="100000"/>
                        </a:lnSpc>
                        <a:spcBef>
                          <a:spcPts val="890"/>
                        </a:spcBef>
                      </a:pPr>
                      <a:r>
                        <a:rPr lang="en-US" sz="1000" b="1" spc="-10" dirty="0">
                          <a:solidFill>
                            <a:srgbClr val="FFFFFF"/>
                          </a:solidFill>
                          <a:latin typeface="Source Sans 3 Black"/>
                          <a:cs typeface="Source Sans 3 Black"/>
                        </a:rPr>
                        <a:t>               </a:t>
                      </a:r>
                      <a:r>
                        <a:rPr sz="1000" b="1" spc="-10" dirty="0">
                          <a:solidFill>
                            <a:srgbClr val="FFFFFF"/>
                          </a:solidFill>
                          <a:latin typeface="Source Sans 3 Black"/>
                          <a:cs typeface="Source Sans 3 Black"/>
                        </a:rPr>
                        <a:t>Indicative</a:t>
                      </a:r>
                      <a:r>
                        <a:rPr sz="1000" b="1" spc="65" dirty="0">
                          <a:solidFill>
                            <a:srgbClr val="FFFFFF"/>
                          </a:solidFill>
                          <a:latin typeface="Source Sans 3 Black"/>
                          <a:cs typeface="Source Sans 3 Black"/>
                        </a:rPr>
                        <a:t> </a:t>
                      </a:r>
                      <a:r>
                        <a:rPr sz="1000" b="1" dirty="0">
                          <a:solidFill>
                            <a:srgbClr val="FFFFFF"/>
                          </a:solidFill>
                          <a:latin typeface="Source Sans 3 Black"/>
                          <a:cs typeface="Source Sans 3 Black"/>
                        </a:rPr>
                        <a:t>Plan</a:t>
                      </a:r>
                      <a:r>
                        <a:rPr sz="1000" b="1" spc="65" dirty="0">
                          <a:solidFill>
                            <a:srgbClr val="FFFFFF"/>
                          </a:solidFill>
                          <a:latin typeface="Source Sans 3 Black"/>
                          <a:cs typeface="Source Sans 3 Black"/>
                        </a:rPr>
                        <a:t> </a:t>
                      </a:r>
                      <a:r>
                        <a:rPr sz="1000" b="1" dirty="0">
                          <a:solidFill>
                            <a:srgbClr val="FFFFFF"/>
                          </a:solidFill>
                          <a:latin typeface="Source Sans 3 Black"/>
                          <a:cs typeface="Source Sans 3 Black"/>
                        </a:rPr>
                        <a:t>Options</a:t>
                      </a:r>
                      <a:endParaRPr sz="1000" dirty="0">
                        <a:latin typeface="Source Sans 3 Black"/>
                        <a:cs typeface="Source Sans 3 Black"/>
                      </a:endParaRPr>
                    </a:p>
                  </a:txBody>
                  <a:tcPr marL="0" marR="0" marT="113030" marB="0">
                    <a:lnB w="6350">
                      <a:solidFill>
                        <a:srgbClr val="BCBEC0"/>
                      </a:solidFill>
                      <a:prstDash val="solid"/>
                    </a:lnB>
                    <a:solidFill>
                      <a:srgbClr val="ED1D24"/>
                    </a:solidFill>
                  </a:tcPr>
                </a:tc>
                <a:extLst>
                  <a:ext uri="{0D108BD9-81ED-4DB2-BD59-A6C34878D82A}">
                    <a16:rowId xmlns:a16="http://schemas.microsoft.com/office/drawing/2014/main" val="10000"/>
                  </a:ext>
                </a:extLst>
              </a:tr>
            </a:tbl>
          </a:graphicData>
        </a:graphic>
      </p:graphicFrame>
      <p:sp>
        <p:nvSpPr>
          <p:cNvPr id="35" name="object 20">
            <a:extLst>
              <a:ext uri="{FF2B5EF4-FFF2-40B4-BE49-F238E27FC236}">
                <a16:creationId xmlns:a16="http://schemas.microsoft.com/office/drawing/2014/main" id="{E2A9BD61-BA31-D5F2-ABCC-F7CF2E626706}"/>
              </a:ext>
            </a:extLst>
          </p:cNvPr>
          <p:cNvSpPr txBox="1"/>
          <p:nvPr/>
        </p:nvSpPr>
        <p:spPr>
          <a:xfrm>
            <a:off x="3805402" y="1344581"/>
            <a:ext cx="3143250" cy="229235"/>
          </a:xfrm>
          <a:prstGeom prst="rect">
            <a:avLst/>
          </a:prstGeom>
          <a:solidFill>
            <a:srgbClr val="ED1D24"/>
          </a:solidFill>
        </p:spPr>
        <p:txBody>
          <a:bodyPr vert="horz" wrap="square" lIns="0" tIns="36830" rIns="0" bIns="0" rtlCol="0">
            <a:spAutoFit/>
          </a:bodyPr>
          <a:lstStyle/>
          <a:p>
            <a:pPr marL="916940">
              <a:lnSpc>
                <a:spcPct val="100000"/>
              </a:lnSpc>
              <a:spcBef>
                <a:spcPts val="290"/>
              </a:spcBef>
            </a:pPr>
            <a:r>
              <a:rPr sz="1000" b="1" dirty="0">
                <a:solidFill>
                  <a:srgbClr val="FFFFFF"/>
                </a:solidFill>
                <a:latin typeface="Source Sans 3 Black"/>
                <a:cs typeface="Source Sans 3 Black"/>
              </a:rPr>
              <a:t>Requirements</a:t>
            </a:r>
            <a:r>
              <a:rPr sz="1000" b="1" spc="20" dirty="0">
                <a:solidFill>
                  <a:srgbClr val="FFFFFF"/>
                </a:solidFill>
                <a:latin typeface="Source Sans 3 Black"/>
                <a:cs typeface="Source Sans 3 Black"/>
              </a:rPr>
              <a:t> </a:t>
            </a:r>
            <a:r>
              <a:rPr sz="1000" b="1" dirty="0">
                <a:solidFill>
                  <a:srgbClr val="FFFFFF"/>
                </a:solidFill>
                <a:latin typeface="Source Sans 3 Black"/>
                <a:cs typeface="Source Sans 3 Black"/>
              </a:rPr>
              <a:t>To</a:t>
            </a:r>
            <a:r>
              <a:rPr sz="1000" b="1" spc="20" dirty="0">
                <a:solidFill>
                  <a:srgbClr val="FFFFFF"/>
                </a:solidFill>
                <a:latin typeface="Source Sans 3 Black"/>
                <a:cs typeface="Source Sans 3 Black"/>
              </a:rPr>
              <a:t> </a:t>
            </a:r>
            <a:r>
              <a:rPr sz="1000" b="1" spc="-20" dirty="0">
                <a:solidFill>
                  <a:srgbClr val="FFFFFF"/>
                </a:solidFill>
                <a:latin typeface="Source Sans 3 Black"/>
                <a:cs typeface="Source Sans 3 Black"/>
              </a:rPr>
              <a:t>Meet</a:t>
            </a:r>
            <a:endParaRPr sz="1000" dirty="0">
              <a:latin typeface="Source Sans 3 Black"/>
              <a:cs typeface="Source Sans 3 Black"/>
            </a:endParaRPr>
          </a:p>
        </p:txBody>
      </p:sp>
      <p:sp>
        <p:nvSpPr>
          <p:cNvPr id="38" name="object 22">
            <a:extLst>
              <a:ext uri="{FF2B5EF4-FFF2-40B4-BE49-F238E27FC236}">
                <a16:creationId xmlns:a16="http://schemas.microsoft.com/office/drawing/2014/main" id="{2C544213-4781-1DCF-8852-019CE7429E9F}"/>
              </a:ext>
            </a:extLst>
          </p:cNvPr>
          <p:cNvSpPr txBox="1"/>
          <p:nvPr/>
        </p:nvSpPr>
        <p:spPr>
          <a:xfrm>
            <a:off x="457200" y="2741379"/>
            <a:ext cx="3143250" cy="229235"/>
          </a:xfrm>
          <a:prstGeom prst="rect">
            <a:avLst/>
          </a:prstGeom>
          <a:solidFill>
            <a:srgbClr val="ED1D24"/>
          </a:solidFill>
        </p:spPr>
        <p:txBody>
          <a:bodyPr vert="horz" wrap="square" lIns="0" tIns="7620" rIns="0" bIns="0" rtlCol="0">
            <a:spAutoFit/>
          </a:bodyPr>
          <a:lstStyle/>
          <a:p>
            <a:pPr marL="974725">
              <a:lnSpc>
                <a:spcPct val="100000"/>
              </a:lnSpc>
              <a:spcBef>
                <a:spcPts val="60"/>
              </a:spcBef>
            </a:pPr>
            <a:r>
              <a:rPr sz="1000" b="1" dirty="0">
                <a:solidFill>
                  <a:srgbClr val="FFFFFF"/>
                </a:solidFill>
                <a:latin typeface="Source Sans 3 Black"/>
                <a:cs typeface="Source Sans 3 Black"/>
              </a:rPr>
              <a:t>Key</a:t>
            </a:r>
            <a:r>
              <a:rPr sz="1000" b="1" spc="20" dirty="0">
                <a:solidFill>
                  <a:srgbClr val="FFFFFF"/>
                </a:solidFill>
                <a:latin typeface="Source Sans 3 Black"/>
                <a:cs typeface="Source Sans 3 Black"/>
              </a:rPr>
              <a:t> </a:t>
            </a:r>
            <a:r>
              <a:rPr sz="1000" b="1" spc="-10" dirty="0">
                <a:solidFill>
                  <a:srgbClr val="FFFFFF"/>
                </a:solidFill>
                <a:latin typeface="Source Sans 3 Black"/>
                <a:cs typeface="Source Sans 3 Black"/>
              </a:rPr>
              <a:t>Target</a:t>
            </a:r>
            <a:r>
              <a:rPr sz="1000" b="1" spc="25" dirty="0">
                <a:solidFill>
                  <a:srgbClr val="FFFFFF"/>
                </a:solidFill>
                <a:latin typeface="Source Sans 3 Black"/>
                <a:cs typeface="Source Sans 3 Black"/>
              </a:rPr>
              <a:t> </a:t>
            </a:r>
            <a:r>
              <a:rPr sz="1000" b="1" spc="-10" dirty="0">
                <a:solidFill>
                  <a:srgbClr val="FFFFFF"/>
                </a:solidFill>
                <a:latin typeface="Source Sans 3 Black"/>
                <a:cs typeface="Source Sans 3 Black"/>
              </a:rPr>
              <a:t>Audience</a:t>
            </a:r>
            <a:endParaRPr sz="1000" dirty="0">
              <a:latin typeface="Source Sans 3 Black"/>
              <a:cs typeface="Source Sans 3 Black"/>
            </a:endParaRPr>
          </a:p>
        </p:txBody>
      </p:sp>
      <p:sp>
        <p:nvSpPr>
          <p:cNvPr id="39" name="object 24">
            <a:extLst>
              <a:ext uri="{FF2B5EF4-FFF2-40B4-BE49-F238E27FC236}">
                <a16:creationId xmlns:a16="http://schemas.microsoft.com/office/drawing/2014/main" id="{DEB6E570-A3A9-0F1C-834A-EA87AAA59F4C}"/>
              </a:ext>
            </a:extLst>
          </p:cNvPr>
          <p:cNvSpPr txBox="1"/>
          <p:nvPr/>
        </p:nvSpPr>
        <p:spPr>
          <a:xfrm>
            <a:off x="3805402" y="2741379"/>
            <a:ext cx="3143250" cy="229235"/>
          </a:xfrm>
          <a:prstGeom prst="rect">
            <a:avLst/>
          </a:prstGeom>
          <a:solidFill>
            <a:srgbClr val="ED1D24"/>
          </a:solidFill>
        </p:spPr>
        <p:txBody>
          <a:bodyPr vert="horz" wrap="square" lIns="0" tIns="7620" rIns="0" bIns="0" rtlCol="0">
            <a:spAutoFit/>
          </a:bodyPr>
          <a:lstStyle/>
          <a:p>
            <a:pPr marL="781050">
              <a:lnSpc>
                <a:spcPct val="100000"/>
              </a:lnSpc>
              <a:spcBef>
                <a:spcPts val="60"/>
              </a:spcBef>
            </a:pPr>
            <a:r>
              <a:rPr sz="1000" b="1" dirty="0">
                <a:solidFill>
                  <a:srgbClr val="FFFFFF"/>
                </a:solidFill>
                <a:latin typeface="Source Sans 3 Black"/>
                <a:cs typeface="Source Sans 3 Black"/>
              </a:rPr>
              <a:t>Competitive</a:t>
            </a:r>
            <a:r>
              <a:rPr sz="1000" b="1" spc="5" dirty="0">
                <a:solidFill>
                  <a:srgbClr val="FFFFFF"/>
                </a:solidFill>
                <a:latin typeface="Source Sans 3 Black"/>
                <a:cs typeface="Source Sans 3 Black"/>
              </a:rPr>
              <a:t> </a:t>
            </a:r>
            <a:r>
              <a:rPr sz="1000" b="1" spc="-10" dirty="0">
                <a:solidFill>
                  <a:srgbClr val="FFFFFF"/>
                </a:solidFill>
                <a:latin typeface="Source Sans 3 Black"/>
                <a:cs typeface="Source Sans 3 Black"/>
              </a:rPr>
              <a:t>Differentiators</a:t>
            </a:r>
            <a:endParaRPr sz="1000" dirty="0">
              <a:latin typeface="Source Sans 3 Black"/>
              <a:cs typeface="Source Sans 3 Black"/>
            </a:endParaRPr>
          </a:p>
        </p:txBody>
      </p:sp>
      <p:sp>
        <p:nvSpPr>
          <p:cNvPr id="42" name="object 26">
            <a:extLst>
              <a:ext uri="{FF2B5EF4-FFF2-40B4-BE49-F238E27FC236}">
                <a16:creationId xmlns:a16="http://schemas.microsoft.com/office/drawing/2014/main" id="{A7205AAF-DA21-B1D9-AF9B-D0D2CEB78965}"/>
              </a:ext>
            </a:extLst>
          </p:cNvPr>
          <p:cNvSpPr txBox="1"/>
          <p:nvPr/>
        </p:nvSpPr>
        <p:spPr>
          <a:xfrm>
            <a:off x="457200" y="4397124"/>
            <a:ext cx="3143250" cy="229235"/>
          </a:xfrm>
          <a:prstGeom prst="rect">
            <a:avLst/>
          </a:prstGeom>
          <a:solidFill>
            <a:srgbClr val="ED1D24"/>
          </a:solidFill>
        </p:spPr>
        <p:txBody>
          <a:bodyPr vert="horz" wrap="square" lIns="0" tIns="32384" rIns="0" bIns="0" rtlCol="0">
            <a:spAutoFit/>
          </a:bodyPr>
          <a:lstStyle/>
          <a:p>
            <a:pPr algn="ctr">
              <a:lnSpc>
                <a:spcPct val="100000"/>
              </a:lnSpc>
              <a:spcBef>
                <a:spcPts val="254"/>
              </a:spcBef>
            </a:pPr>
            <a:r>
              <a:rPr sz="1000" b="1" dirty="0">
                <a:solidFill>
                  <a:srgbClr val="FFFFFF"/>
                </a:solidFill>
                <a:latin typeface="Source Sans 3 Black"/>
                <a:cs typeface="Source Sans 3 Black"/>
              </a:rPr>
              <a:t>Customer</a:t>
            </a:r>
            <a:r>
              <a:rPr sz="1000" b="1" spc="110" dirty="0">
                <a:solidFill>
                  <a:srgbClr val="FFFFFF"/>
                </a:solidFill>
                <a:latin typeface="Source Sans 3 Black"/>
                <a:cs typeface="Source Sans 3 Black"/>
              </a:rPr>
              <a:t> </a:t>
            </a:r>
            <a:r>
              <a:rPr sz="1000" b="1" spc="-10" dirty="0">
                <a:solidFill>
                  <a:srgbClr val="FFFFFF"/>
                </a:solidFill>
                <a:latin typeface="Source Sans 3 Black"/>
                <a:cs typeface="Source Sans 3 Black"/>
              </a:rPr>
              <a:t>Gains</a:t>
            </a:r>
            <a:endParaRPr sz="1000" dirty="0">
              <a:latin typeface="Source Sans 3 Black"/>
              <a:cs typeface="Source Sans 3 Black"/>
            </a:endParaRPr>
          </a:p>
        </p:txBody>
      </p:sp>
      <p:sp>
        <p:nvSpPr>
          <p:cNvPr id="43" name="object 28">
            <a:extLst>
              <a:ext uri="{FF2B5EF4-FFF2-40B4-BE49-F238E27FC236}">
                <a16:creationId xmlns:a16="http://schemas.microsoft.com/office/drawing/2014/main" id="{89B97B5F-E9FE-309D-8934-F314383907C9}"/>
              </a:ext>
            </a:extLst>
          </p:cNvPr>
          <p:cNvSpPr txBox="1"/>
          <p:nvPr/>
        </p:nvSpPr>
        <p:spPr>
          <a:xfrm>
            <a:off x="3805402" y="4397124"/>
            <a:ext cx="3143250" cy="229235"/>
          </a:xfrm>
          <a:prstGeom prst="rect">
            <a:avLst/>
          </a:prstGeom>
          <a:solidFill>
            <a:srgbClr val="ED1D24"/>
          </a:solidFill>
        </p:spPr>
        <p:txBody>
          <a:bodyPr vert="horz" wrap="square" lIns="0" tIns="32384" rIns="0" bIns="0" rtlCol="0">
            <a:spAutoFit/>
          </a:bodyPr>
          <a:lstStyle/>
          <a:p>
            <a:pPr marL="915035">
              <a:lnSpc>
                <a:spcPct val="100000"/>
              </a:lnSpc>
              <a:spcBef>
                <a:spcPts val="254"/>
              </a:spcBef>
            </a:pPr>
            <a:r>
              <a:rPr sz="1000" b="1" dirty="0">
                <a:solidFill>
                  <a:srgbClr val="FFFFFF"/>
                </a:solidFill>
                <a:latin typeface="Source Sans 3 Black"/>
                <a:cs typeface="Source Sans 3 Black"/>
              </a:rPr>
              <a:t>Customers</a:t>
            </a:r>
            <a:r>
              <a:rPr sz="1000" b="1" spc="80" dirty="0">
                <a:solidFill>
                  <a:srgbClr val="FFFFFF"/>
                </a:solidFill>
                <a:latin typeface="Source Sans 3 Black"/>
                <a:cs typeface="Source Sans 3 Black"/>
              </a:rPr>
              <a:t> </a:t>
            </a:r>
            <a:r>
              <a:rPr sz="1000" b="1" dirty="0">
                <a:solidFill>
                  <a:srgbClr val="FFFFFF"/>
                </a:solidFill>
                <a:latin typeface="Source Sans 3 Black"/>
                <a:cs typeface="Source Sans 3 Black"/>
              </a:rPr>
              <a:t>Pain</a:t>
            </a:r>
            <a:r>
              <a:rPr sz="1000" b="1" spc="80" dirty="0">
                <a:solidFill>
                  <a:srgbClr val="FFFFFF"/>
                </a:solidFill>
                <a:latin typeface="Source Sans 3 Black"/>
                <a:cs typeface="Source Sans 3 Black"/>
              </a:rPr>
              <a:t> </a:t>
            </a:r>
            <a:r>
              <a:rPr sz="1000" b="1" spc="-10" dirty="0">
                <a:solidFill>
                  <a:srgbClr val="FFFFFF"/>
                </a:solidFill>
                <a:latin typeface="Source Sans 3 Black"/>
                <a:cs typeface="Source Sans 3 Black"/>
              </a:rPr>
              <a:t>Points</a:t>
            </a:r>
            <a:endParaRPr sz="1000" dirty="0">
              <a:latin typeface="Source Sans 3 Black"/>
              <a:cs typeface="Source Sans 3 Black"/>
            </a:endParaRPr>
          </a:p>
        </p:txBody>
      </p:sp>
      <p:sp>
        <p:nvSpPr>
          <p:cNvPr id="44" name="object 30">
            <a:extLst>
              <a:ext uri="{FF2B5EF4-FFF2-40B4-BE49-F238E27FC236}">
                <a16:creationId xmlns:a16="http://schemas.microsoft.com/office/drawing/2014/main" id="{9D9F410C-8A5C-50AB-F372-7BB06BD2F613}"/>
              </a:ext>
            </a:extLst>
          </p:cNvPr>
          <p:cNvSpPr txBox="1"/>
          <p:nvPr/>
        </p:nvSpPr>
        <p:spPr>
          <a:xfrm>
            <a:off x="7153605" y="1340189"/>
            <a:ext cx="3081655" cy="229235"/>
          </a:xfrm>
          <a:prstGeom prst="rect">
            <a:avLst/>
          </a:prstGeom>
          <a:solidFill>
            <a:srgbClr val="9D9FA2"/>
          </a:solidFill>
        </p:spPr>
        <p:txBody>
          <a:bodyPr vert="horz" wrap="square" lIns="0" tIns="24765" rIns="0" bIns="0" rtlCol="0">
            <a:spAutoFit/>
          </a:bodyPr>
          <a:lstStyle/>
          <a:p>
            <a:pPr algn="ctr">
              <a:lnSpc>
                <a:spcPct val="100000"/>
              </a:lnSpc>
              <a:spcBef>
                <a:spcPts val="195"/>
              </a:spcBef>
            </a:pPr>
            <a:r>
              <a:rPr sz="1000" b="1" dirty="0">
                <a:latin typeface="Source Sans 3 Black"/>
                <a:cs typeface="Source Sans 3 Black"/>
              </a:rPr>
              <a:t>FAQs</a:t>
            </a:r>
            <a:r>
              <a:rPr sz="1000" b="1" spc="145" dirty="0">
                <a:latin typeface="Source Sans 3 Black"/>
                <a:cs typeface="Source Sans 3 Black"/>
              </a:rPr>
              <a:t> </a:t>
            </a:r>
            <a:r>
              <a:rPr sz="1000" b="1" dirty="0">
                <a:latin typeface="Source Sans 3 Black"/>
                <a:cs typeface="Source Sans 3 Black"/>
              </a:rPr>
              <a:t>/</a:t>
            </a:r>
            <a:r>
              <a:rPr sz="1000" b="1" spc="145" dirty="0">
                <a:latin typeface="Source Sans 3 Black"/>
                <a:cs typeface="Source Sans 3 Black"/>
              </a:rPr>
              <a:t> </a:t>
            </a:r>
            <a:r>
              <a:rPr sz="1000" b="1" spc="-10" dirty="0">
                <a:latin typeface="Source Sans 3 Black"/>
                <a:cs typeface="Source Sans 3 Black"/>
              </a:rPr>
              <a:t>Answers</a:t>
            </a:r>
            <a:endParaRPr sz="1000">
              <a:latin typeface="Source Sans 3 Black"/>
              <a:cs typeface="Source Sans 3 Black"/>
            </a:endParaRPr>
          </a:p>
        </p:txBody>
      </p:sp>
      <p:sp>
        <p:nvSpPr>
          <p:cNvPr id="2" name="object 9">
            <a:extLst>
              <a:ext uri="{FF2B5EF4-FFF2-40B4-BE49-F238E27FC236}">
                <a16:creationId xmlns:a16="http://schemas.microsoft.com/office/drawing/2014/main" id="{36DC9538-DDB3-48EC-A7D7-EDD31E514BDD}"/>
              </a:ext>
            </a:extLst>
          </p:cNvPr>
          <p:cNvSpPr txBox="1"/>
          <p:nvPr/>
        </p:nvSpPr>
        <p:spPr>
          <a:xfrm>
            <a:off x="7101395" y="5984481"/>
            <a:ext cx="3195320" cy="229235"/>
          </a:xfrm>
          <a:prstGeom prst="rect">
            <a:avLst/>
          </a:prstGeom>
          <a:solidFill>
            <a:srgbClr val="9D9FA2"/>
          </a:solidFill>
        </p:spPr>
        <p:txBody>
          <a:bodyPr vert="horz" wrap="square" lIns="0" tIns="37465" rIns="0" bIns="0" rtlCol="0">
            <a:spAutoFit/>
          </a:bodyPr>
          <a:lstStyle/>
          <a:p>
            <a:pPr marL="1066800">
              <a:lnSpc>
                <a:spcPct val="100000"/>
              </a:lnSpc>
              <a:spcBef>
                <a:spcPts val="295"/>
              </a:spcBef>
            </a:pPr>
            <a:r>
              <a:rPr sz="900" b="1" dirty="0">
                <a:latin typeface="Source Sans 3 Black"/>
                <a:cs typeface="Source Sans 3 Black"/>
              </a:rPr>
              <a:t>Additional</a:t>
            </a:r>
            <a:r>
              <a:rPr sz="900" b="1" spc="20" dirty="0">
                <a:latin typeface="Source Sans 3 Black"/>
                <a:cs typeface="Source Sans 3 Black"/>
              </a:rPr>
              <a:t> </a:t>
            </a:r>
            <a:r>
              <a:rPr sz="900" b="1" spc="-10" dirty="0">
                <a:latin typeface="Source Sans 3 Black"/>
                <a:cs typeface="Source Sans 3 Black"/>
              </a:rPr>
              <a:t>Resources</a:t>
            </a:r>
            <a:endParaRPr sz="900">
              <a:latin typeface="Source Sans 3 Black"/>
              <a:cs typeface="Source Sans 3 Black"/>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144</TotalTime>
  <Words>559</Words>
  <Application>Microsoft Macintosh PowerPoint</Application>
  <PresentationFormat>Custom</PresentationFormat>
  <Paragraphs>64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Source Sans 3 Black</vt:lpstr>
      <vt:lpstr>Aptos</vt:lpstr>
      <vt:lpstr>Arial</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Wai Man Wong</cp:lastModifiedBy>
  <cp:revision>14</cp:revision>
  <dcterms:created xsi:type="dcterms:W3CDTF">2025-01-09T00:17:16Z</dcterms:created>
  <dcterms:modified xsi:type="dcterms:W3CDTF">2025-01-09T04:45:26Z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2021-08-05T00:00:00Z</vt:filetime>
  </property>
  <property fmtid="{D5CDD505-2E9C-101B-9397-08002B2CF9AE}" pid="3" name="Creator">
    <vt:lpwstr>Adobe InDesign 16.0 (Macintosh)</vt:lpwstr>
  </property>
  <property fmtid="{D5CDD505-2E9C-101B-9397-08002B2CF9AE}" pid="4" name="LastSaved">
    <vt:filetime>2025-01-09T00:00:00Z</vt:filetime>
  </property>
  <property fmtid="{D5CDD505-2E9C-101B-9397-08002B2CF9AE}" pid="5" name="Producer">
    <vt:lpwstr>Adobe PDF Library 15.0</vt:lpwstr>
  </property>
</Properties>
</file>