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65"/>
    <p:restoredTop sz="94541"/>
  </p:normalViewPr>
  <p:slideViewPr>
    <p:cSldViewPr>
      <p:cViewPr varScale="1">
        <p:scale>
          <a:sx n="93" d="100"/>
          <a:sy n="93" d="100"/>
        </p:scale>
        <p:origin x="2080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25" y="0"/>
            <a:ext cx="10672940" cy="756000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5976010"/>
            <a:ext cx="6491605" cy="1127125"/>
          </a:xfrm>
          <a:custGeom>
            <a:avLst/>
            <a:gdLst/>
            <a:ahLst/>
            <a:cxnLst/>
            <a:rect l="l" t="t" r="r" b="b"/>
            <a:pathLst>
              <a:path w="6491605" h="1127125">
                <a:moveTo>
                  <a:pt x="6490995" y="0"/>
                </a:moveTo>
                <a:lnTo>
                  <a:pt x="0" y="0"/>
                </a:lnTo>
                <a:lnTo>
                  <a:pt x="0" y="1126794"/>
                </a:lnTo>
                <a:lnTo>
                  <a:pt x="6490995" y="1126794"/>
                </a:lnTo>
                <a:lnTo>
                  <a:pt x="6490995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31900" y="656591"/>
            <a:ext cx="126187" cy="79641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57187" y="457199"/>
            <a:ext cx="394335" cy="619125"/>
          </a:xfrm>
          <a:custGeom>
            <a:avLst/>
            <a:gdLst/>
            <a:ahLst/>
            <a:cxnLst/>
            <a:rect l="l" t="t" r="r" b="b"/>
            <a:pathLst>
              <a:path w="394334" h="619125">
                <a:moveTo>
                  <a:pt x="317334" y="262483"/>
                </a:moveTo>
                <a:lnTo>
                  <a:pt x="313766" y="244817"/>
                </a:lnTo>
                <a:lnTo>
                  <a:pt x="304025" y="230365"/>
                </a:lnTo>
                <a:lnTo>
                  <a:pt x="289572" y="220624"/>
                </a:lnTo>
                <a:lnTo>
                  <a:pt x="271907" y="217043"/>
                </a:lnTo>
                <a:lnTo>
                  <a:pt x="254241" y="220624"/>
                </a:lnTo>
                <a:lnTo>
                  <a:pt x="239788" y="230365"/>
                </a:lnTo>
                <a:lnTo>
                  <a:pt x="230047" y="244817"/>
                </a:lnTo>
                <a:lnTo>
                  <a:pt x="226466" y="262483"/>
                </a:lnTo>
                <a:lnTo>
                  <a:pt x="226466" y="271627"/>
                </a:lnTo>
                <a:lnTo>
                  <a:pt x="233870" y="279031"/>
                </a:lnTo>
                <a:lnTo>
                  <a:pt x="252158" y="279031"/>
                </a:lnTo>
                <a:lnTo>
                  <a:pt x="259562" y="271627"/>
                </a:lnTo>
                <a:lnTo>
                  <a:pt x="259562" y="255676"/>
                </a:lnTo>
                <a:lnTo>
                  <a:pt x="265099" y="250151"/>
                </a:lnTo>
                <a:lnTo>
                  <a:pt x="278701" y="250151"/>
                </a:lnTo>
                <a:lnTo>
                  <a:pt x="284238" y="255676"/>
                </a:lnTo>
                <a:lnTo>
                  <a:pt x="284238" y="262483"/>
                </a:lnTo>
                <a:lnTo>
                  <a:pt x="284238" y="271627"/>
                </a:lnTo>
                <a:lnTo>
                  <a:pt x="291642" y="279031"/>
                </a:lnTo>
                <a:lnTo>
                  <a:pt x="309930" y="279031"/>
                </a:lnTo>
                <a:lnTo>
                  <a:pt x="317334" y="271627"/>
                </a:lnTo>
                <a:lnTo>
                  <a:pt x="317334" y="262483"/>
                </a:lnTo>
                <a:close/>
              </a:path>
              <a:path w="394334" h="619125">
                <a:moveTo>
                  <a:pt x="394055" y="246519"/>
                </a:moveTo>
                <a:lnTo>
                  <a:pt x="384746" y="200494"/>
                </a:lnTo>
                <a:lnTo>
                  <a:pt x="360959" y="165265"/>
                </a:lnTo>
                <a:lnTo>
                  <a:pt x="360959" y="246519"/>
                </a:lnTo>
                <a:lnTo>
                  <a:pt x="354253" y="279679"/>
                </a:lnTo>
                <a:lnTo>
                  <a:pt x="335953" y="306793"/>
                </a:lnTo>
                <a:lnTo>
                  <a:pt x="308851" y="325081"/>
                </a:lnTo>
                <a:lnTo>
                  <a:pt x="275691" y="331787"/>
                </a:lnTo>
                <a:lnTo>
                  <a:pt x="118376" y="331787"/>
                </a:lnTo>
                <a:lnTo>
                  <a:pt x="85217" y="325081"/>
                </a:lnTo>
                <a:lnTo>
                  <a:pt x="58115" y="306793"/>
                </a:lnTo>
                <a:lnTo>
                  <a:pt x="39827" y="279679"/>
                </a:lnTo>
                <a:lnTo>
                  <a:pt x="33108" y="246519"/>
                </a:lnTo>
                <a:lnTo>
                  <a:pt x="39827" y="213372"/>
                </a:lnTo>
                <a:lnTo>
                  <a:pt x="58115" y="186258"/>
                </a:lnTo>
                <a:lnTo>
                  <a:pt x="85217" y="167970"/>
                </a:lnTo>
                <a:lnTo>
                  <a:pt x="118376" y="161251"/>
                </a:lnTo>
                <a:lnTo>
                  <a:pt x="275691" y="161251"/>
                </a:lnTo>
                <a:lnTo>
                  <a:pt x="308851" y="167970"/>
                </a:lnTo>
                <a:lnTo>
                  <a:pt x="335953" y="186258"/>
                </a:lnTo>
                <a:lnTo>
                  <a:pt x="354253" y="213372"/>
                </a:lnTo>
                <a:lnTo>
                  <a:pt x="360959" y="246519"/>
                </a:lnTo>
                <a:lnTo>
                  <a:pt x="360959" y="165265"/>
                </a:lnTo>
                <a:lnTo>
                  <a:pt x="359346" y="162864"/>
                </a:lnTo>
                <a:lnTo>
                  <a:pt x="356971" y="161251"/>
                </a:lnTo>
                <a:lnTo>
                  <a:pt x="321716" y="137464"/>
                </a:lnTo>
                <a:lnTo>
                  <a:pt x="275691" y="128143"/>
                </a:lnTo>
                <a:lnTo>
                  <a:pt x="169494" y="128143"/>
                </a:lnTo>
                <a:lnTo>
                  <a:pt x="169494" y="100545"/>
                </a:lnTo>
                <a:lnTo>
                  <a:pt x="200787" y="70218"/>
                </a:lnTo>
                <a:lnTo>
                  <a:pt x="204597" y="51663"/>
                </a:lnTo>
                <a:lnTo>
                  <a:pt x="200837" y="33108"/>
                </a:lnTo>
                <a:lnTo>
                  <a:pt x="200533" y="31584"/>
                </a:lnTo>
                <a:lnTo>
                  <a:pt x="189445" y="15151"/>
                </a:lnTo>
                <a:lnTo>
                  <a:pt x="173024" y="4076"/>
                </a:lnTo>
                <a:lnTo>
                  <a:pt x="171500" y="3771"/>
                </a:lnTo>
                <a:lnTo>
                  <a:pt x="171500" y="51663"/>
                </a:lnTo>
                <a:lnTo>
                  <a:pt x="170040" y="58877"/>
                </a:lnTo>
                <a:lnTo>
                  <a:pt x="166052" y="64782"/>
                </a:lnTo>
                <a:lnTo>
                  <a:pt x="160159" y="68757"/>
                </a:lnTo>
                <a:lnTo>
                  <a:pt x="152946" y="70218"/>
                </a:lnTo>
                <a:lnTo>
                  <a:pt x="145732" y="68757"/>
                </a:lnTo>
                <a:lnTo>
                  <a:pt x="139827" y="64782"/>
                </a:lnTo>
                <a:lnTo>
                  <a:pt x="135851" y="58877"/>
                </a:lnTo>
                <a:lnTo>
                  <a:pt x="134391" y="51663"/>
                </a:lnTo>
                <a:lnTo>
                  <a:pt x="135851" y="44450"/>
                </a:lnTo>
                <a:lnTo>
                  <a:pt x="139827" y="38557"/>
                </a:lnTo>
                <a:lnTo>
                  <a:pt x="145732" y="34569"/>
                </a:lnTo>
                <a:lnTo>
                  <a:pt x="152946" y="33108"/>
                </a:lnTo>
                <a:lnTo>
                  <a:pt x="160159" y="34569"/>
                </a:lnTo>
                <a:lnTo>
                  <a:pt x="166052" y="38557"/>
                </a:lnTo>
                <a:lnTo>
                  <a:pt x="170040" y="44450"/>
                </a:lnTo>
                <a:lnTo>
                  <a:pt x="171500" y="51663"/>
                </a:lnTo>
                <a:lnTo>
                  <a:pt x="171500" y="3771"/>
                </a:lnTo>
                <a:lnTo>
                  <a:pt x="132854" y="4076"/>
                </a:lnTo>
                <a:lnTo>
                  <a:pt x="105346" y="31584"/>
                </a:lnTo>
                <a:lnTo>
                  <a:pt x="101282" y="51663"/>
                </a:lnTo>
                <a:lnTo>
                  <a:pt x="103898" y="67906"/>
                </a:lnTo>
                <a:lnTo>
                  <a:pt x="111201" y="82016"/>
                </a:lnTo>
                <a:lnTo>
                  <a:pt x="122313" y="93179"/>
                </a:lnTo>
                <a:lnTo>
                  <a:pt x="136398" y="100545"/>
                </a:lnTo>
                <a:lnTo>
                  <a:pt x="136398" y="128143"/>
                </a:lnTo>
                <a:lnTo>
                  <a:pt x="118376" y="128143"/>
                </a:lnTo>
                <a:lnTo>
                  <a:pt x="72339" y="137464"/>
                </a:lnTo>
                <a:lnTo>
                  <a:pt x="34709" y="162864"/>
                </a:lnTo>
                <a:lnTo>
                  <a:pt x="9321" y="200494"/>
                </a:lnTo>
                <a:lnTo>
                  <a:pt x="0" y="246519"/>
                </a:lnTo>
                <a:lnTo>
                  <a:pt x="9321" y="292557"/>
                </a:lnTo>
                <a:lnTo>
                  <a:pt x="34709" y="330187"/>
                </a:lnTo>
                <a:lnTo>
                  <a:pt x="72339" y="355574"/>
                </a:lnTo>
                <a:lnTo>
                  <a:pt x="118376" y="364883"/>
                </a:lnTo>
                <a:lnTo>
                  <a:pt x="259143" y="364883"/>
                </a:lnTo>
                <a:lnTo>
                  <a:pt x="259143" y="382206"/>
                </a:lnTo>
                <a:lnTo>
                  <a:pt x="236613" y="382206"/>
                </a:lnTo>
                <a:lnTo>
                  <a:pt x="191935" y="390969"/>
                </a:lnTo>
                <a:lnTo>
                  <a:pt x="155016" y="414909"/>
                </a:lnTo>
                <a:lnTo>
                  <a:pt x="129349" y="450570"/>
                </a:lnTo>
                <a:lnTo>
                  <a:pt x="118414" y="494436"/>
                </a:lnTo>
                <a:lnTo>
                  <a:pt x="86512" y="494436"/>
                </a:lnTo>
                <a:lnTo>
                  <a:pt x="86512" y="478548"/>
                </a:lnTo>
                <a:lnTo>
                  <a:pt x="100596" y="471182"/>
                </a:lnTo>
                <a:lnTo>
                  <a:pt x="111709" y="460019"/>
                </a:lnTo>
                <a:lnTo>
                  <a:pt x="117805" y="448221"/>
                </a:lnTo>
                <a:lnTo>
                  <a:pt x="118999" y="445909"/>
                </a:lnTo>
                <a:lnTo>
                  <a:pt x="121615" y="429666"/>
                </a:lnTo>
                <a:lnTo>
                  <a:pt x="117856" y="411099"/>
                </a:lnTo>
                <a:lnTo>
                  <a:pt x="117551" y="409587"/>
                </a:lnTo>
                <a:lnTo>
                  <a:pt x="106476" y="393153"/>
                </a:lnTo>
                <a:lnTo>
                  <a:pt x="90055" y="382079"/>
                </a:lnTo>
                <a:lnTo>
                  <a:pt x="88519" y="381774"/>
                </a:lnTo>
                <a:lnTo>
                  <a:pt x="88519" y="429666"/>
                </a:lnTo>
                <a:lnTo>
                  <a:pt x="87058" y="436892"/>
                </a:lnTo>
                <a:lnTo>
                  <a:pt x="83083" y="442785"/>
                </a:lnTo>
                <a:lnTo>
                  <a:pt x="77177" y="446773"/>
                </a:lnTo>
                <a:lnTo>
                  <a:pt x="69964" y="448221"/>
                </a:lnTo>
                <a:lnTo>
                  <a:pt x="62750" y="446773"/>
                </a:lnTo>
                <a:lnTo>
                  <a:pt x="56845" y="442785"/>
                </a:lnTo>
                <a:lnTo>
                  <a:pt x="52870" y="436892"/>
                </a:lnTo>
                <a:lnTo>
                  <a:pt x="51409" y="429666"/>
                </a:lnTo>
                <a:lnTo>
                  <a:pt x="52832" y="422643"/>
                </a:lnTo>
                <a:lnTo>
                  <a:pt x="52870" y="422452"/>
                </a:lnTo>
                <a:lnTo>
                  <a:pt x="56845" y="416547"/>
                </a:lnTo>
                <a:lnTo>
                  <a:pt x="62750" y="412572"/>
                </a:lnTo>
                <a:lnTo>
                  <a:pt x="69964" y="411099"/>
                </a:lnTo>
                <a:lnTo>
                  <a:pt x="77177" y="412572"/>
                </a:lnTo>
                <a:lnTo>
                  <a:pt x="83083" y="416547"/>
                </a:lnTo>
                <a:lnTo>
                  <a:pt x="87058" y="422452"/>
                </a:lnTo>
                <a:lnTo>
                  <a:pt x="88519" y="429666"/>
                </a:lnTo>
                <a:lnTo>
                  <a:pt x="88519" y="381774"/>
                </a:lnTo>
                <a:lnTo>
                  <a:pt x="49872" y="382079"/>
                </a:lnTo>
                <a:lnTo>
                  <a:pt x="22377" y="409587"/>
                </a:lnTo>
                <a:lnTo>
                  <a:pt x="18313" y="429666"/>
                </a:lnTo>
                <a:lnTo>
                  <a:pt x="20929" y="445909"/>
                </a:lnTo>
                <a:lnTo>
                  <a:pt x="28219" y="460019"/>
                </a:lnTo>
                <a:lnTo>
                  <a:pt x="39331" y="471182"/>
                </a:lnTo>
                <a:lnTo>
                  <a:pt x="53416" y="478548"/>
                </a:lnTo>
                <a:lnTo>
                  <a:pt x="53416" y="520128"/>
                </a:lnTo>
                <a:lnTo>
                  <a:pt x="60820" y="527545"/>
                </a:lnTo>
                <a:lnTo>
                  <a:pt x="121386" y="527545"/>
                </a:lnTo>
                <a:lnTo>
                  <a:pt x="136690" y="563892"/>
                </a:lnTo>
                <a:lnTo>
                  <a:pt x="162598" y="592861"/>
                </a:lnTo>
                <a:lnTo>
                  <a:pt x="196710" y="612013"/>
                </a:lnTo>
                <a:lnTo>
                  <a:pt x="236613" y="618934"/>
                </a:lnTo>
                <a:lnTo>
                  <a:pt x="275691" y="618934"/>
                </a:lnTo>
                <a:lnTo>
                  <a:pt x="321716" y="609625"/>
                </a:lnTo>
                <a:lnTo>
                  <a:pt x="356958" y="585838"/>
                </a:lnTo>
                <a:lnTo>
                  <a:pt x="359346" y="584238"/>
                </a:lnTo>
                <a:lnTo>
                  <a:pt x="384746" y="546608"/>
                </a:lnTo>
                <a:lnTo>
                  <a:pt x="394055" y="500570"/>
                </a:lnTo>
                <a:lnTo>
                  <a:pt x="386232" y="458241"/>
                </a:lnTo>
                <a:lnTo>
                  <a:pt x="364693" y="422643"/>
                </a:lnTo>
                <a:lnTo>
                  <a:pt x="360959" y="419646"/>
                </a:lnTo>
                <a:lnTo>
                  <a:pt x="360959" y="500570"/>
                </a:lnTo>
                <a:lnTo>
                  <a:pt x="354253" y="533730"/>
                </a:lnTo>
                <a:lnTo>
                  <a:pt x="335953" y="560844"/>
                </a:lnTo>
                <a:lnTo>
                  <a:pt x="308851" y="579132"/>
                </a:lnTo>
                <a:lnTo>
                  <a:pt x="275691" y="585838"/>
                </a:lnTo>
                <a:lnTo>
                  <a:pt x="236613" y="585838"/>
                </a:lnTo>
                <a:lnTo>
                  <a:pt x="203466" y="579132"/>
                </a:lnTo>
                <a:lnTo>
                  <a:pt x="176364" y="560844"/>
                </a:lnTo>
                <a:lnTo>
                  <a:pt x="158076" y="533730"/>
                </a:lnTo>
                <a:lnTo>
                  <a:pt x="151358" y="500570"/>
                </a:lnTo>
                <a:lnTo>
                  <a:pt x="152603" y="494436"/>
                </a:lnTo>
                <a:lnTo>
                  <a:pt x="158076" y="467423"/>
                </a:lnTo>
                <a:lnTo>
                  <a:pt x="176364" y="440309"/>
                </a:lnTo>
                <a:lnTo>
                  <a:pt x="203466" y="422021"/>
                </a:lnTo>
                <a:lnTo>
                  <a:pt x="236613" y="415302"/>
                </a:lnTo>
                <a:lnTo>
                  <a:pt x="275691" y="415302"/>
                </a:lnTo>
                <a:lnTo>
                  <a:pt x="308851" y="422021"/>
                </a:lnTo>
                <a:lnTo>
                  <a:pt x="335953" y="440309"/>
                </a:lnTo>
                <a:lnTo>
                  <a:pt x="354253" y="467423"/>
                </a:lnTo>
                <a:lnTo>
                  <a:pt x="360959" y="500570"/>
                </a:lnTo>
                <a:lnTo>
                  <a:pt x="360959" y="419646"/>
                </a:lnTo>
                <a:lnTo>
                  <a:pt x="355549" y="415302"/>
                </a:lnTo>
                <a:lnTo>
                  <a:pt x="332384" y="396722"/>
                </a:lnTo>
                <a:lnTo>
                  <a:pt x="292239" y="383387"/>
                </a:lnTo>
                <a:lnTo>
                  <a:pt x="292239" y="363702"/>
                </a:lnTo>
                <a:lnTo>
                  <a:pt x="332384" y="350380"/>
                </a:lnTo>
                <a:lnTo>
                  <a:pt x="355549" y="331787"/>
                </a:lnTo>
                <a:lnTo>
                  <a:pt x="364693" y="324459"/>
                </a:lnTo>
                <a:lnTo>
                  <a:pt x="386232" y="288861"/>
                </a:lnTo>
                <a:lnTo>
                  <a:pt x="394055" y="246519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61697" y="906115"/>
            <a:ext cx="103314" cy="10331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37172" y="662106"/>
            <a:ext cx="1198831" cy="4142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1409533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6830" rIns="0" bIns="0" rtlCol="0">
            <a:spAutoFit/>
          </a:bodyPr>
          <a:lstStyle/>
          <a:p>
            <a:pPr marL="1038860">
              <a:lnSpc>
                <a:spcPct val="100000"/>
              </a:lnSpc>
              <a:spcBef>
                <a:spcPts val="29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Solution</a:t>
            </a:r>
            <a:r>
              <a:rPr sz="1000" b="1" spc="-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Overview</a:t>
            </a:r>
            <a:endParaRPr sz="1000">
              <a:latin typeface="Source Sans 3 Black"/>
              <a:cs typeface="Source Sans 3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0354" y="1739410"/>
            <a:ext cx="314324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Robotic Marketer for Associations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provides an AI-powered marketing strategy platform tailored to the unique needs of membership-based organizations. It helps associations grow their membership, retain existing members and drive engagement through data-driven, scalable marketing strategies.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86151" y="405132"/>
            <a:ext cx="7613015" cy="520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dirty="0">
                <a:latin typeface="Arial"/>
                <a:cs typeface="Arial"/>
              </a:rPr>
              <a:t>Robotic Marketer is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 world-first, </a:t>
            </a:r>
            <a:r>
              <a:rPr sz="1000" spc="-10" dirty="0">
                <a:latin typeface="Arial"/>
                <a:cs typeface="Arial"/>
              </a:rPr>
              <a:t>AI-</a:t>
            </a:r>
            <a:r>
              <a:rPr sz="1000" dirty="0">
                <a:latin typeface="Arial"/>
                <a:cs typeface="Arial"/>
              </a:rPr>
              <a:t>powered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automated marketing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strategy technology firm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that combines human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input with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big </a:t>
            </a:r>
            <a:r>
              <a:rPr sz="1000" spc="-10" dirty="0">
                <a:latin typeface="Arial"/>
                <a:cs typeface="Arial"/>
              </a:rPr>
              <a:t>data, </a:t>
            </a:r>
            <a:r>
              <a:rPr sz="1000" dirty="0">
                <a:latin typeface="Arial"/>
                <a:cs typeface="Arial"/>
              </a:rPr>
              <a:t>machine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learning and industry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best practice giving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companies a </a:t>
            </a:r>
            <a:r>
              <a:rPr sz="1000" spc="-10" dirty="0">
                <a:latin typeface="Arial"/>
                <a:cs typeface="Arial"/>
              </a:rPr>
              <a:t>faster,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smarter and more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intuitive way to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connect with more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customers, </a:t>
            </a:r>
            <a:r>
              <a:rPr sz="1000" dirty="0">
                <a:latin typeface="Arial"/>
                <a:cs typeface="Arial"/>
              </a:rPr>
              <a:t>generate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leads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accelerate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business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growth.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9978" y="6014775"/>
            <a:ext cx="12820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Engagement</a:t>
            </a:r>
            <a:r>
              <a:rPr sz="1000" b="1" spc="7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:</a:t>
            </a:r>
            <a:r>
              <a:rPr sz="1000" b="1" spc="7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How</a:t>
            </a:r>
            <a:r>
              <a:rPr sz="1000" b="1" spc="7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25" dirty="0">
                <a:solidFill>
                  <a:srgbClr val="FFFFFF"/>
                </a:solidFill>
                <a:latin typeface="Source Sans 3 Black"/>
                <a:cs typeface="Source Sans 3 Black"/>
              </a:rPr>
              <a:t>To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978" y="6246807"/>
            <a:ext cx="2846070" cy="697883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44780" indent="-132080">
              <a:lnSpc>
                <a:spcPct val="150000"/>
              </a:lnSpc>
              <a:spcBef>
                <a:spcPts val="500"/>
              </a:spcBef>
              <a:buFont typeface="Source Sans 3 Black"/>
              <a:buChar char="✓"/>
              <a:tabLst>
                <a:tab pos="144780" algn="l"/>
              </a:tabLst>
            </a:pPr>
            <a:r>
              <a:rPr lang="en-HK" sz="8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Their Challenges</a:t>
            </a:r>
            <a:endParaRPr lang="en-HK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780" indent="-132080">
              <a:lnSpc>
                <a:spcPct val="150000"/>
              </a:lnSpc>
              <a:spcBef>
                <a:spcPts val="400"/>
              </a:spcBef>
              <a:buFont typeface="Source Sans 3 Black"/>
              <a:buChar char="✓"/>
              <a:tabLst>
                <a:tab pos="144780" algn="l"/>
              </a:tabLst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Proactively</a:t>
            </a:r>
            <a:r>
              <a:rPr sz="8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osition Solutions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780" indent="-132080">
              <a:lnSpc>
                <a:spcPct val="150000"/>
              </a:lnSpc>
              <a:spcBef>
                <a:spcPts val="400"/>
              </a:spcBef>
              <a:buFont typeface="Source Sans 3 Black"/>
              <a:buChar char="✓"/>
              <a:tabLst>
                <a:tab pos="144780" algn="l"/>
              </a:tabLst>
            </a:pPr>
            <a:r>
              <a:rPr sz="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 </a:t>
            </a:r>
            <a:r>
              <a:rPr lang="en-US" sz="8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800" spc="-1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ommunications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22700" y="6017709"/>
            <a:ext cx="6699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Accentuate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92547" y="6350017"/>
            <a:ext cx="2857500" cy="587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415" indent="-132715">
              <a:spcBef>
                <a:spcPts val="100"/>
              </a:spcBef>
              <a:buFont typeface="Source Sans 3 Black"/>
              <a:buChar char="✓"/>
              <a:tabLst>
                <a:tab pos="145415" algn="l"/>
              </a:tabLst>
            </a:pPr>
            <a:r>
              <a:rPr lang="en-HK" sz="8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Mission-Centric Marketing</a:t>
            </a:r>
            <a:endParaRPr lang="en-HK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5415" indent="-132715">
              <a:spcBef>
                <a:spcPts val="800"/>
              </a:spcBef>
              <a:buFont typeface="Source Sans 3 Black"/>
              <a:buChar char="✓"/>
              <a:tabLst>
                <a:tab pos="145415" algn="l"/>
              </a:tabLst>
            </a:pPr>
            <a:r>
              <a:rPr lang="en-HK" sz="80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AI-Driven Precision</a:t>
            </a:r>
            <a:endParaRPr lang="en-HK" sz="8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5415" indent="-132715">
              <a:spcBef>
                <a:spcPts val="800"/>
              </a:spcBef>
              <a:buFont typeface="Source Sans 3 Black"/>
              <a:buChar char="✓"/>
              <a:tabLst>
                <a:tab pos="145415" algn="l"/>
              </a:tabLst>
            </a:pPr>
            <a:r>
              <a:rPr lang="en-HK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Cost-Effectiveness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101395" y="5984481"/>
            <a:ext cx="3195320" cy="229235"/>
          </a:xfrm>
          <a:prstGeom prst="rect">
            <a:avLst/>
          </a:prstGeom>
          <a:solidFill>
            <a:srgbClr val="9D9FA2"/>
          </a:solidFill>
        </p:spPr>
        <p:txBody>
          <a:bodyPr vert="horz" wrap="square" lIns="0" tIns="37465" rIns="0" bIns="0" rtlCol="0">
            <a:spAutoFit/>
          </a:bodyPr>
          <a:lstStyle/>
          <a:p>
            <a:pPr marL="1066800">
              <a:lnSpc>
                <a:spcPct val="100000"/>
              </a:lnSpc>
              <a:spcBef>
                <a:spcPts val="295"/>
              </a:spcBef>
            </a:pPr>
            <a:r>
              <a:rPr sz="900" b="1" dirty="0">
                <a:latin typeface="Source Sans 3 Black"/>
                <a:cs typeface="Source Sans 3 Black"/>
              </a:rPr>
              <a:t>Additional</a:t>
            </a:r>
            <a:r>
              <a:rPr sz="900" b="1" spc="20" dirty="0">
                <a:latin typeface="Source Sans 3 Black"/>
                <a:cs typeface="Source Sans 3 Black"/>
              </a:rPr>
              <a:t> </a:t>
            </a:r>
            <a:r>
              <a:rPr sz="900" b="1" spc="-10" dirty="0">
                <a:latin typeface="Source Sans 3 Black"/>
                <a:cs typeface="Source Sans 3 Black"/>
              </a:rPr>
              <a:t>Resources</a:t>
            </a:r>
            <a:endParaRPr sz="900">
              <a:latin typeface="Source Sans 3 Black"/>
              <a:cs typeface="Source Sans 3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40940" y="6218370"/>
            <a:ext cx="3034427" cy="882933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82550" indent="-69850">
              <a:spcBef>
                <a:spcPts val="484"/>
              </a:spcBef>
              <a:buFontTx/>
              <a:buChar char="•"/>
              <a:tabLst>
                <a:tab pos="82550" algn="l"/>
              </a:tabLst>
            </a:pPr>
            <a:r>
              <a:rPr lang="en-HK" sz="800" dirty="0"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r>
              <a:rPr lang="en-HK" sz="8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spc="-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HK" sz="8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https://www.roboticmarketer.com/oracle</a:t>
            </a:r>
            <a:endParaRPr lang="en-HK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-69850">
              <a:lnSpc>
                <a:spcPct val="100000"/>
              </a:lnSpc>
              <a:spcBef>
                <a:spcPts val="385"/>
              </a:spcBef>
              <a:buChar char="•"/>
              <a:tabLst>
                <a:tab pos="8255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Telephone</a:t>
            </a:r>
            <a:r>
              <a:rPr sz="8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50" dirty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r>
              <a:rPr sz="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206</a:t>
            </a:r>
            <a:r>
              <a:rPr sz="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369</a:t>
            </a:r>
            <a:r>
              <a:rPr sz="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1950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-69850">
              <a:lnSpc>
                <a:spcPct val="100000"/>
              </a:lnSpc>
              <a:spcBef>
                <a:spcPts val="390"/>
              </a:spcBef>
              <a:buChar char="•"/>
              <a:tabLst>
                <a:tab pos="8255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Twitter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https://twitter.com/roboticmarketer.com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-69850">
              <a:lnSpc>
                <a:spcPct val="100000"/>
              </a:lnSpc>
              <a:spcBef>
                <a:spcPts val="385"/>
              </a:spcBef>
              <a:buChar char="•"/>
              <a:tabLst>
                <a:tab pos="82550" algn="l"/>
              </a:tabLst>
            </a:pP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LinkedIn: 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https://www.linkedin.com/roboticmarketer</a:t>
            </a:r>
          </a:p>
          <a:p>
            <a:pPr marL="82550" indent="-69850">
              <a:lnSpc>
                <a:spcPct val="100000"/>
              </a:lnSpc>
              <a:spcBef>
                <a:spcPts val="385"/>
              </a:spcBef>
              <a:buChar char="•"/>
              <a:tabLst>
                <a:tab pos="82550" algn="l"/>
              </a:tabLst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991874"/>
              </p:ext>
            </p:extLst>
          </p:nvPr>
        </p:nvGraphicFramePr>
        <p:xfrm>
          <a:off x="7149604" y="4066896"/>
          <a:ext cx="3081019" cy="394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81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4335">
                <a:tc>
                  <a:txBody>
                    <a:bodyPr/>
                    <a:lstStyle/>
                    <a:p>
                      <a:pPr marL="51943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lang="en-US" sz="1000" b="1" spc="-10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             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Indicative</a:t>
                      </a:r>
                      <a:r>
                        <a:rPr sz="1000" b="1" spc="65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Plan</a:t>
                      </a:r>
                      <a:r>
                        <a:rPr sz="1000" b="1" spc="65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Options</a:t>
                      </a:r>
                      <a:endParaRPr sz="1000" dirty="0">
                        <a:latin typeface="Source Sans 3 Black"/>
                        <a:cs typeface="Source Sans 3 Black"/>
                      </a:endParaRPr>
                    </a:p>
                  </a:txBody>
                  <a:tcPr marL="0" marR="0" marT="113030" marB="0">
                    <a:lnB w="6350">
                      <a:solidFill>
                        <a:srgbClr val="BCBEC0"/>
                      </a:solidFill>
                      <a:prstDash val="solid"/>
                    </a:lnB>
                    <a:solidFill>
                      <a:srgbClr val="ED1D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object 12"/>
          <p:cNvGrpSpPr/>
          <p:nvPr/>
        </p:nvGrpSpPr>
        <p:grpSpPr>
          <a:xfrm>
            <a:off x="457200" y="5793936"/>
            <a:ext cx="9773920" cy="470534"/>
            <a:chOff x="457200" y="5743045"/>
            <a:chExt cx="9773920" cy="470534"/>
          </a:xfrm>
        </p:grpSpPr>
        <p:sp>
          <p:nvSpPr>
            <p:cNvPr id="13" name="object 13"/>
            <p:cNvSpPr/>
            <p:nvPr/>
          </p:nvSpPr>
          <p:spPr>
            <a:xfrm>
              <a:off x="7149599" y="5744950"/>
              <a:ext cx="929005" cy="0"/>
            </a:xfrm>
            <a:custGeom>
              <a:avLst/>
              <a:gdLst/>
              <a:ahLst/>
              <a:cxnLst/>
              <a:rect l="l" t="t" r="r" b="b"/>
              <a:pathLst>
                <a:path w="929004">
                  <a:moveTo>
                    <a:pt x="0" y="0"/>
                  </a:moveTo>
                  <a:lnTo>
                    <a:pt x="928395" y="0"/>
                  </a:lnTo>
                </a:path>
              </a:pathLst>
            </a:custGeom>
            <a:ln w="3810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77999" y="5744950"/>
              <a:ext cx="1260475" cy="0"/>
            </a:xfrm>
            <a:custGeom>
              <a:avLst/>
              <a:gdLst/>
              <a:ahLst/>
              <a:cxnLst/>
              <a:rect l="l" t="t" r="r" b="b"/>
              <a:pathLst>
                <a:path w="1260475">
                  <a:moveTo>
                    <a:pt x="0" y="0"/>
                  </a:moveTo>
                  <a:lnTo>
                    <a:pt x="1260005" y="0"/>
                  </a:lnTo>
                </a:path>
              </a:pathLst>
            </a:custGeom>
            <a:ln w="3810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337999" y="5744950"/>
              <a:ext cx="892810" cy="0"/>
            </a:xfrm>
            <a:custGeom>
              <a:avLst/>
              <a:gdLst/>
              <a:ahLst/>
              <a:cxnLst/>
              <a:rect l="l" t="t" r="r" b="b"/>
              <a:pathLst>
                <a:path w="892809">
                  <a:moveTo>
                    <a:pt x="0" y="0"/>
                  </a:moveTo>
                  <a:lnTo>
                    <a:pt x="892797" y="0"/>
                  </a:lnTo>
                </a:path>
              </a:pathLst>
            </a:custGeom>
            <a:ln w="3810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7200" y="6210005"/>
              <a:ext cx="6491605" cy="0"/>
            </a:xfrm>
            <a:custGeom>
              <a:avLst/>
              <a:gdLst/>
              <a:ahLst/>
              <a:cxnLst/>
              <a:rect l="l" t="t" r="r" b="b"/>
              <a:pathLst>
                <a:path w="6491605">
                  <a:moveTo>
                    <a:pt x="0" y="0"/>
                  </a:moveTo>
                  <a:lnTo>
                    <a:pt x="6490995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149599" y="4544991"/>
            <a:ext cx="92900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Membership Growth Strategy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05402" y="1409533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6830" rIns="0" bIns="0" rtlCol="0">
            <a:spAutoFit/>
          </a:bodyPr>
          <a:lstStyle/>
          <a:p>
            <a:pPr marL="916940">
              <a:lnSpc>
                <a:spcPct val="100000"/>
              </a:lnSpc>
              <a:spcBef>
                <a:spcPts val="29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Requirements</a:t>
            </a:r>
            <a:r>
              <a:rPr sz="1000" b="1" spc="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To</a:t>
            </a:r>
            <a:r>
              <a:rPr sz="1000" b="1" spc="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Source Sans 3 Black"/>
                <a:cs typeface="Source Sans 3 Black"/>
              </a:rPr>
              <a:t>Meet</a:t>
            </a:r>
            <a:endParaRPr sz="1000">
              <a:latin typeface="Source Sans 3 Black"/>
              <a:cs typeface="Source Sans 3 Blac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05402" y="1662316"/>
            <a:ext cx="3053080" cy="944489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90170" indent="-77470">
              <a:lnSpc>
                <a:spcPct val="100000"/>
              </a:lnSpc>
              <a:spcBef>
                <a:spcPts val="565"/>
              </a:spcBef>
              <a:buChar char="•"/>
              <a:tabLst>
                <a:tab pos="9017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Reputable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70"/>
              </a:spcBef>
              <a:buChar char="•"/>
              <a:tabLst>
                <a:tab pos="9017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Committed,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attentive,</a:t>
            </a:r>
            <a:r>
              <a:rPr sz="8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8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65"/>
              </a:spcBef>
              <a:buChar char="•"/>
              <a:tabLst>
                <a:tab pos="90170" algn="l"/>
              </a:tabLst>
            </a:pP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Transparant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sz="8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65"/>
              </a:spcBef>
              <a:buChar char="•"/>
              <a:tabLst>
                <a:tab pos="9017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Wide</a:t>
            </a:r>
            <a:r>
              <a:rPr sz="8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access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coverage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70"/>
              </a:spcBef>
              <a:buChar char="•"/>
              <a:tabLst>
                <a:tab pos="9017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8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sz="8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business/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7200" y="2740057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7620" rIns="0" bIns="0" rtlCol="0">
            <a:spAutoFit/>
          </a:bodyPr>
          <a:lstStyle/>
          <a:p>
            <a:pPr marL="974725">
              <a:lnSpc>
                <a:spcPct val="100000"/>
              </a:lnSpc>
              <a:spcBef>
                <a:spcPts val="6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Key</a:t>
            </a:r>
            <a:r>
              <a:rPr sz="1000" b="1" spc="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Target</a:t>
            </a:r>
            <a:r>
              <a:rPr sz="1000" b="1" spc="2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Audience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0720" y="3157224"/>
            <a:ext cx="315023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Associations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Professional, trade, industry and community-based organizations.</a:t>
            </a:r>
          </a:p>
          <a:p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Key Decision Makers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Executive Directors, Membership Managers, Marketing Coordinators and Event Planners.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805402" y="2740057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7620" rIns="0" bIns="0" rtlCol="0">
            <a:spAutoFit/>
          </a:bodyPr>
          <a:lstStyle/>
          <a:p>
            <a:pPr marL="781050">
              <a:lnSpc>
                <a:spcPct val="100000"/>
              </a:lnSpc>
              <a:spcBef>
                <a:spcPts val="6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Competitive</a:t>
            </a:r>
            <a:r>
              <a:rPr sz="1000" b="1" spc="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Differentiators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12600" y="3116047"/>
            <a:ext cx="316865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Membership-Focused Strategies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Tailored plans designed to address the specific needs of member-based organizations.</a:t>
            </a:r>
          </a:p>
          <a:p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Scalable and Flexible Solutions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Supports associations of all sizes, adapting to their unique challenges and goals.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57200"/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Data-Driven Insights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Leverages AI to identify and target the most valuable member segments, improving engagement and retention.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7200" y="4273759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238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Customer</a:t>
            </a:r>
            <a:r>
              <a:rPr sz="1000" b="1" spc="11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Gains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6005" y="4556428"/>
            <a:ext cx="3195320" cy="1021433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Increased membership growth through targeted outreach.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Improved member retention via personalized communication and benefits promotion.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Enhanced engagement with events, initiatives and campaigns.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Optimized marketing budgets with measurable ROI.</a:t>
            </a:r>
            <a:endParaRPr lang="en-HK" sz="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05402" y="4273759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2384" rIns="0" bIns="0" rtlCol="0">
            <a:spAutoFit/>
          </a:bodyPr>
          <a:lstStyle/>
          <a:p>
            <a:pPr marL="915035">
              <a:lnSpc>
                <a:spcPct val="100000"/>
              </a:lnSpc>
              <a:spcBef>
                <a:spcPts val="254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Customers</a:t>
            </a:r>
            <a:r>
              <a:rPr sz="1000" b="1" spc="8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Pain</a:t>
            </a:r>
            <a:r>
              <a:rPr sz="1000" b="1" spc="8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Points</a:t>
            </a:r>
            <a:endParaRPr sz="1000">
              <a:latin typeface="Source Sans 3 Black"/>
              <a:cs typeface="Source Sans 3 Blac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12600" y="4556428"/>
            <a:ext cx="3143250" cy="1236877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Difficulty attracting new members and retaining existing ones.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Limited budgets and resources to execute effective marketing campaigns.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Challenges in promoting events and initiatives to members and prospects.</a:t>
            </a: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Lack of tools to measure the impact of marketing efforts.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Difficulty engaging a diverse membership base with varied needs and expectations.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153605" y="1409533"/>
            <a:ext cx="3081655" cy="229235"/>
          </a:xfrm>
          <a:prstGeom prst="rect">
            <a:avLst/>
          </a:prstGeom>
          <a:solidFill>
            <a:srgbClr val="9D9FA2"/>
          </a:solidFill>
        </p:spPr>
        <p:txBody>
          <a:bodyPr vert="horz" wrap="square" lIns="0" tIns="247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sz="1000" b="1" dirty="0">
                <a:latin typeface="Source Sans 3 Black"/>
                <a:cs typeface="Source Sans 3 Black"/>
              </a:rPr>
              <a:t>FAQs</a:t>
            </a:r>
            <a:r>
              <a:rPr sz="1000" b="1" spc="145" dirty="0">
                <a:latin typeface="Source Sans 3 Black"/>
                <a:cs typeface="Source Sans 3 Black"/>
              </a:rPr>
              <a:t> </a:t>
            </a:r>
            <a:r>
              <a:rPr sz="1000" b="1" dirty="0">
                <a:latin typeface="Source Sans 3 Black"/>
                <a:cs typeface="Source Sans 3 Black"/>
              </a:rPr>
              <a:t>/</a:t>
            </a:r>
            <a:r>
              <a:rPr sz="1000" b="1" spc="145" dirty="0">
                <a:latin typeface="Source Sans 3 Black"/>
                <a:cs typeface="Source Sans 3 Black"/>
              </a:rPr>
              <a:t> </a:t>
            </a:r>
            <a:r>
              <a:rPr sz="1000" b="1" spc="-10" dirty="0">
                <a:latin typeface="Source Sans 3 Black"/>
                <a:cs typeface="Source Sans 3 Black"/>
              </a:rPr>
              <a:t>Answers</a:t>
            </a:r>
            <a:endParaRPr sz="1000">
              <a:latin typeface="Source Sans 3 Black"/>
              <a:cs typeface="Source Sans 3 Blac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154175" y="1712227"/>
            <a:ext cx="3108104" cy="2118529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r>
              <a:rPr sz="800" b="1" dirty="0">
                <a:latin typeface="Arial" panose="020B0604020202020204" pitchFamily="34" charset="0"/>
                <a:cs typeface="Arial" panose="020B0604020202020204" pitchFamily="34" charset="0"/>
              </a:rPr>
              <a:t>Q.</a:t>
            </a:r>
            <a:r>
              <a:rPr sz="800" b="1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 do associations need a marketing strategy?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HK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A well-crafted strategy ensures outreach efforts resonate with members and prospects, driving growth and engagement.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HK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HK" sz="800" b="1" dirty="0">
                <a:latin typeface="Arial" panose="020B0604020202020204" pitchFamily="34" charset="0"/>
                <a:cs typeface="Arial" panose="020B0604020202020204" pitchFamily="34" charset="0"/>
              </a:rPr>
              <a:t>Q.</a:t>
            </a:r>
            <a:r>
              <a:rPr lang="en-HK" sz="800" b="1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does Robotic Marketer support tight budgets?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platform automates strategy creation and execution, reducing costs while delivering impactful results.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HK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HK" sz="800" b="1" dirty="0">
                <a:latin typeface="Arial" panose="020B0604020202020204" pitchFamily="34" charset="0"/>
                <a:cs typeface="Arial" panose="020B0604020202020204" pitchFamily="34" charset="0"/>
              </a:rPr>
              <a:t>Q.</a:t>
            </a:r>
            <a:r>
              <a:rPr lang="en-HK" sz="800" b="1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 this work for diverse member bases?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Yes, Robotic Marketer tailors strategies to address the varied needs of member segments, ensuring relevance and engagement.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HK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HK" sz="800" b="1" dirty="0">
                <a:latin typeface="Arial" panose="020B0604020202020204" pitchFamily="34" charset="0"/>
                <a:cs typeface="Arial" panose="020B0604020202020204" pitchFamily="34" charset="0"/>
              </a:rPr>
              <a:t>Q.</a:t>
            </a:r>
            <a:r>
              <a:rPr lang="en-HK" sz="800" b="1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does it help promote events?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platform creates targeted campaigns that drive event registration, attendance and post-event engagement.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08300"/>
              </a:lnSpc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17">
            <a:extLst>
              <a:ext uri="{FF2B5EF4-FFF2-40B4-BE49-F238E27FC236}">
                <a16:creationId xmlns:a16="http://schemas.microsoft.com/office/drawing/2014/main" id="{29525FF0-BBD9-38C8-72EE-1C1AE7F1EB4C}"/>
              </a:ext>
            </a:extLst>
          </p:cNvPr>
          <p:cNvSpPr txBox="1"/>
          <p:nvPr/>
        </p:nvSpPr>
        <p:spPr>
          <a:xfrm>
            <a:off x="8077999" y="4544991"/>
            <a:ext cx="2152624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50-page plan tailored to attract new members and increase renewals.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6" name="object 17">
            <a:extLst>
              <a:ext uri="{FF2B5EF4-FFF2-40B4-BE49-F238E27FC236}">
                <a16:creationId xmlns:a16="http://schemas.microsoft.com/office/drawing/2014/main" id="{0C5BD256-0FB2-1635-4F2A-62264431200D}"/>
              </a:ext>
            </a:extLst>
          </p:cNvPr>
          <p:cNvSpPr txBox="1"/>
          <p:nvPr/>
        </p:nvSpPr>
        <p:spPr>
          <a:xfrm>
            <a:off x="7149599" y="4929594"/>
            <a:ext cx="92900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HK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Event Promotion Campaigns</a:t>
            </a:r>
          </a:p>
        </p:txBody>
      </p:sp>
      <p:sp>
        <p:nvSpPr>
          <p:cNvPr id="37" name="object 17">
            <a:extLst>
              <a:ext uri="{FF2B5EF4-FFF2-40B4-BE49-F238E27FC236}">
                <a16:creationId xmlns:a16="http://schemas.microsoft.com/office/drawing/2014/main" id="{78D72220-F0E2-5B34-44B9-B9F765C3EFD0}"/>
              </a:ext>
            </a:extLst>
          </p:cNvPr>
          <p:cNvSpPr txBox="1"/>
          <p:nvPr/>
        </p:nvSpPr>
        <p:spPr>
          <a:xfrm>
            <a:off x="8077999" y="4929593"/>
            <a:ext cx="2152624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Templates and strategies to maximize event attendance and engagement.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17">
            <a:extLst>
              <a:ext uri="{FF2B5EF4-FFF2-40B4-BE49-F238E27FC236}">
                <a16:creationId xmlns:a16="http://schemas.microsoft.com/office/drawing/2014/main" id="{72B60726-4E77-D35E-26D6-796E3641E083}"/>
              </a:ext>
            </a:extLst>
          </p:cNvPr>
          <p:cNvSpPr txBox="1"/>
          <p:nvPr/>
        </p:nvSpPr>
        <p:spPr>
          <a:xfrm>
            <a:off x="7149599" y="5341818"/>
            <a:ext cx="9290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Retention and Engagement </a:t>
            </a:r>
          </a:p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Tools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HK" sz="8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17">
            <a:extLst>
              <a:ext uri="{FF2B5EF4-FFF2-40B4-BE49-F238E27FC236}">
                <a16:creationId xmlns:a16="http://schemas.microsoft.com/office/drawing/2014/main" id="{7AF08EEB-5CAD-ABC2-A24F-F4860257CF3A}"/>
              </a:ext>
            </a:extLst>
          </p:cNvPr>
          <p:cNvSpPr txBox="1"/>
          <p:nvPr/>
        </p:nvSpPr>
        <p:spPr>
          <a:xfrm>
            <a:off x="8077999" y="5403373"/>
            <a:ext cx="2152624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Insights and campaigns to highlight member benefits and foster loyalty.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525</Words>
  <Application>Microsoft Macintosh PowerPoint</Application>
  <PresentationFormat>Custom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Source Sans 3 Black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Wai Man Wong</cp:lastModifiedBy>
  <cp:revision>12</cp:revision>
  <dcterms:created xsi:type="dcterms:W3CDTF">2025-01-09T00:17:16Z</dcterms:created>
  <dcterms:modified xsi:type="dcterms:W3CDTF">2025-01-09T04:39:26Z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2021-08-05T00:00:00Z</vt:filetime>
  </property>
  <property fmtid="{D5CDD505-2E9C-101B-9397-08002B2CF9AE}" pid="3" name="Creator">
    <vt:lpwstr>Adobe InDesign 16.0 (Macintosh)</vt:lpwstr>
  </property>
  <property fmtid="{D5CDD505-2E9C-101B-9397-08002B2CF9AE}" pid="4" name="LastSaved">
    <vt:filetime>2025-01-09T00:00:00Z</vt:filetime>
  </property>
  <property fmtid="{D5CDD505-2E9C-101B-9397-08002B2CF9AE}" pid="5" name="Producer">
    <vt:lpwstr>Adobe PDF Library 15.0</vt:lpwstr>
  </property>
</Properties>
</file>