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3"/>
    <p:restoredTop sz="94541"/>
  </p:normalViewPr>
  <p:slideViewPr>
    <p:cSldViewPr>
      <p:cViewPr>
        <p:scale>
          <a:sx n="97" d="100"/>
          <a:sy n="97" d="100"/>
        </p:scale>
        <p:origin x="-136" y="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25" y="0"/>
            <a:ext cx="10672940" cy="756000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5976010"/>
            <a:ext cx="6491605" cy="1127125"/>
          </a:xfrm>
          <a:custGeom>
            <a:avLst/>
            <a:gdLst/>
            <a:ahLst/>
            <a:cxnLst/>
            <a:rect l="l" t="t" r="r" b="b"/>
            <a:pathLst>
              <a:path w="6491605" h="1127125">
                <a:moveTo>
                  <a:pt x="6490995" y="0"/>
                </a:moveTo>
                <a:lnTo>
                  <a:pt x="0" y="0"/>
                </a:lnTo>
                <a:lnTo>
                  <a:pt x="0" y="1126794"/>
                </a:lnTo>
                <a:lnTo>
                  <a:pt x="6490995" y="1126794"/>
                </a:lnTo>
                <a:lnTo>
                  <a:pt x="6490995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1900" y="656591"/>
            <a:ext cx="126187" cy="7964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187" y="457199"/>
            <a:ext cx="394335" cy="619125"/>
          </a:xfrm>
          <a:custGeom>
            <a:avLst/>
            <a:gdLst/>
            <a:ahLst/>
            <a:cxnLst/>
            <a:rect l="l" t="t" r="r" b="b"/>
            <a:pathLst>
              <a:path w="394334" h="619125">
                <a:moveTo>
                  <a:pt x="317334" y="262483"/>
                </a:moveTo>
                <a:lnTo>
                  <a:pt x="313766" y="244817"/>
                </a:lnTo>
                <a:lnTo>
                  <a:pt x="304025" y="230365"/>
                </a:lnTo>
                <a:lnTo>
                  <a:pt x="289572" y="220624"/>
                </a:lnTo>
                <a:lnTo>
                  <a:pt x="271907" y="217043"/>
                </a:lnTo>
                <a:lnTo>
                  <a:pt x="254241" y="220624"/>
                </a:lnTo>
                <a:lnTo>
                  <a:pt x="239788" y="230365"/>
                </a:lnTo>
                <a:lnTo>
                  <a:pt x="230047" y="244817"/>
                </a:lnTo>
                <a:lnTo>
                  <a:pt x="226466" y="262483"/>
                </a:lnTo>
                <a:lnTo>
                  <a:pt x="226466" y="271627"/>
                </a:lnTo>
                <a:lnTo>
                  <a:pt x="233870" y="279031"/>
                </a:lnTo>
                <a:lnTo>
                  <a:pt x="252158" y="279031"/>
                </a:lnTo>
                <a:lnTo>
                  <a:pt x="259562" y="271627"/>
                </a:lnTo>
                <a:lnTo>
                  <a:pt x="259562" y="255676"/>
                </a:lnTo>
                <a:lnTo>
                  <a:pt x="265099" y="250151"/>
                </a:lnTo>
                <a:lnTo>
                  <a:pt x="278701" y="250151"/>
                </a:lnTo>
                <a:lnTo>
                  <a:pt x="284238" y="255676"/>
                </a:lnTo>
                <a:lnTo>
                  <a:pt x="284238" y="262483"/>
                </a:lnTo>
                <a:lnTo>
                  <a:pt x="284238" y="271627"/>
                </a:lnTo>
                <a:lnTo>
                  <a:pt x="291642" y="279031"/>
                </a:lnTo>
                <a:lnTo>
                  <a:pt x="309930" y="279031"/>
                </a:lnTo>
                <a:lnTo>
                  <a:pt x="317334" y="271627"/>
                </a:lnTo>
                <a:lnTo>
                  <a:pt x="317334" y="262483"/>
                </a:lnTo>
                <a:close/>
              </a:path>
              <a:path w="394334" h="619125">
                <a:moveTo>
                  <a:pt x="394055" y="246519"/>
                </a:moveTo>
                <a:lnTo>
                  <a:pt x="384746" y="200494"/>
                </a:lnTo>
                <a:lnTo>
                  <a:pt x="360959" y="165265"/>
                </a:lnTo>
                <a:lnTo>
                  <a:pt x="360959" y="246519"/>
                </a:lnTo>
                <a:lnTo>
                  <a:pt x="354253" y="279679"/>
                </a:lnTo>
                <a:lnTo>
                  <a:pt x="335953" y="306793"/>
                </a:lnTo>
                <a:lnTo>
                  <a:pt x="308851" y="325081"/>
                </a:lnTo>
                <a:lnTo>
                  <a:pt x="275691" y="331787"/>
                </a:lnTo>
                <a:lnTo>
                  <a:pt x="118376" y="331787"/>
                </a:lnTo>
                <a:lnTo>
                  <a:pt x="85217" y="325081"/>
                </a:lnTo>
                <a:lnTo>
                  <a:pt x="58115" y="306793"/>
                </a:lnTo>
                <a:lnTo>
                  <a:pt x="39827" y="279679"/>
                </a:lnTo>
                <a:lnTo>
                  <a:pt x="33108" y="246519"/>
                </a:lnTo>
                <a:lnTo>
                  <a:pt x="39827" y="213372"/>
                </a:lnTo>
                <a:lnTo>
                  <a:pt x="58115" y="186258"/>
                </a:lnTo>
                <a:lnTo>
                  <a:pt x="85217" y="167970"/>
                </a:lnTo>
                <a:lnTo>
                  <a:pt x="118376" y="161251"/>
                </a:lnTo>
                <a:lnTo>
                  <a:pt x="275691" y="161251"/>
                </a:lnTo>
                <a:lnTo>
                  <a:pt x="308851" y="167970"/>
                </a:lnTo>
                <a:lnTo>
                  <a:pt x="335953" y="186258"/>
                </a:lnTo>
                <a:lnTo>
                  <a:pt x="354253" y="213372"/>
                </a:lnTo>
                <a:lnTo>
                  <a:pt x="360959" y="246519"/>
                </a:lnTo>
                <a:lnTo>
                  <a:pt x="360959" y="165265"/>
                </a:lnTo>
                <a:lnTo>
                  <a:pt x="359346" y="162864"/>
                </a:lnTo>
                <a:lnTo>
                  <a:pt x="356971" y="161251"/>
                </a:lnTo>
                <a:lnTo>
                  <a:pt x="321716" y="137464"/>
                </a:lnTo>
                <a:lnTo>
                  <a:pt x="275691" y="128143"/>
                </a:lnTo>
                <a:lnTo>
                  <a:pt x="169494" y="128143"/>
                </a:lnTo>
                <a:lnTo>
                  <a:pt x="169494" y="100545"/>
                </a:lnTo>
                <a:lnTo>
                  <a:pt x="200787" y="70218"/>
                </a:lnTo>
                <a:lnTo>
                  <a:pt x="204597" y="51663"/>
                </a:lnTo>
                <a:lnTo>
                  <a:pt x="200837" y="33108"/>
                </a:lnTo>
                <a:lnTo>
                  <a:pt x="200533" y="31584"/>
                </a:lnTo>
                <a:lnTo>
                  <a:pt x="189445" y="15151"/>
                </a:lnTo>
                <a:lnTo>
                  <a:pt x="173024" y="4076"/>
                </a:lnTo>
                <a:lnTo>
                  <a:pt x="171500" y="3771"/>
                </a:lnTo>
                <a:lnTo>
                  <a:pt x="171500" y="51663"/>
                </a:lnTo>
                <a:lnTo>
                  <a:pt x="170040" y="58877"/>
                </a:lnTo>
                <a:lnTo>
                  <a:pt x="166052" y="64782"/>
                </a:lnTo>
                <a:lnTo>
                  <a:pt x="160159" y="68757"/>
                </a:lnTo>
                <a:lnTo>
                  <a:pt x="152946" y="70218"/>
                </a:lnTo>
                <a:lnTo>
                  <a:pt x="145732" y="68757"/>
                </a:lnTo>
                <a:lnTo>
                  <a:pt x="139827" y="64782"/>
                </a:lnTo>
                <a:lnTo>
                  <a:pt x="135851" y="58877"/>
                </a:lnTo>
                <a:lnTo>
                  <a:pt x="134391" y="51663"/>
                </a:lnTo>
                <a:lnTo>
                  <a:pt x="135851" y="44450"/>
                </a:lnTo>
                <a:lnTo>
                  <a:pt x="139827" y="38557"/>
                </a:lnTo>
                <a:lnTo>
                  <a:pt x="145732" y="34569"/>
                </a:lnTo>
                <a:lnTo>
                  <a:pt x="152946" y="33108"/>
                </a:lnTo>
                <a:lnTo>
                  <a:pt x="160159" y="34569"/>
                </a:lnTo>
                <a:lnTo>
                  <a:pt x="166052" y="38557"/>
                </a:lnTo>
                <a:lnTo>
                  <a:pt x="170040" y="44450"/>
                </a:lnTo>
                <a:lnTo>
                  <a:pt x="171500" y="51663"/>
                </a:lnTo>
                <a:lnTo>
                  <a:pt x="171500" y="3771"/>
                </a:lnTo>
                <a:lnTo>
                  <a:pt x="132854" y="4076"/>
                </a:lnTo>
                <a:lnTo>
                  <a:pt x="105346" y="31584"/>
                </a:lnTo>
                <a:lnTo>
                  <a:pt x="101282" y="51663"/>
                </a:lnTo>
                <a:lnTo>
                  <a:pt x="103898" y="67906"/>
                </a:lnTo>
                <a:lnTo>
                  <a:pt x="111201" y="82016"/>
                </a:lnTo>
                <a:lnTo>
                  <a:pt x="122313" y="93179"/>
                </a:lnTo>
                <a:lnTo>
                  <a:pt x="136398" y="100545"/>
                </a:lnTo>
                <a:lnTo>
                  <a:pt x="136398" y="128143"/>
                </a:lnTo>
                <a:lnTo>
                  <a:pt x="118376" y="128143"/>
                </a:lnTo>
                <a:lnTo>
                  <a:pt x="72339" y="137464"/>
                </a:lnTo>
                <a:lnTo>
                  <a:pt x="34709" y="162864"/>
                </a:lnTo>
                <a:lnTo>
                  <a:pt x="9321" y="200494"/>
                </a:lnTo>
                <a:lnTo>
                  <a:pt x="0" y="246519"/>
                </a:lnTo>
                <a:lnTo>
                  <a:pt x="9321" y="292557"/>
                </a:lnTo>
                <a:lnTo>
                  <a:pt x="34709" y="330187"/>
                </a:lnTo>
                <a:lnTo>
                  <a:pt x="72339" y="355574"/>
                </a:lnTo>
                <a:lnTo>
                  <a:pt x="118376" y="364883"/>
                </a:lnTo>
                <a:lnTo>
                  <a:pt x="259143" y="364883"/>
                </a:lnTo>
                <a:lnTo>
                  <a:pt x="259143" y="382206"/>
                </a:lnTo>
                <a:lnTo>
                  <a:pt x="236613" y="382206"/>
                </a:lnTo>
                <a:lnTo>
                  <a:pt x="191935" y="390969"/>
                </a:lnTo>
                <a:lnTo>
                  <a:pt x="155016" y="414909"/>
                </a:lnTo>
                <a:lnTo>
                  <a:pt x="129349" y="450570"/>
                </a:lnTo>
                <a:lnTo>
                  <a:pt x="118414" y="494436"/>
                </a:lnTo>
                <a:lnTo>
                  <a:pt x="86512" y="494436"/>
                </a:lnTo>
                <a:lnTo>
                  <a:pt x="86512" y="478548"/>
                </a:lnTo>
                <a:lnTo>
                  <a:pt x="100596" y="471182"/>
                </a:lnTo>
                <a:lnTo>
                  <a:pt x="111709" y="460019"/>
                </a:lnTo>
                <a:lnTo>
                  <a:pt x="117805" y="448221"/>
                </a:lnTo>
                <a:lnTo>
                  <a:pt x="118999" y="445909"/>
                </a:lnTo>
                <a:lnTo>
                  <a:pt x="121615" y="429666"/>
                </a:lnTo>
                <a:lnTo>
                  <a:pt x="117856" y="411099"/>
                </a:lnTo>
                <a:lnTo>
                  <a:pt x="117551" y="409587"/>
                </a:lnTo>
                <a:lnTo>
                  <a:pt x="106476" y="393153"/>
                </a:lnTo>
                <a:lnTo>
                  <a:pt x="90055" y="382079"/>
                </a:lnTo>
                <a:lnTo>
                  <a:pt x="88519" y="381774"/>
                </a:lnTo>
                <a:lnTo>
                  <a:pt x="88519" y="429666"/>
                </a:lnTo>
                <a:lnTo>
                  <a:pt x="87058" y="436892"/>
                </a:lnTo>
                <a:lnTo>
                  <a:pt x="83083" y="442785"/>
                </a:lnTo>
                <a:lnTo>
                  <a:pt x="77177" y="446773"/>
                </a:lnTo>
                <a:lnTo>
                  <a:pt x="69964" y="448221"/>
                </a:lnTo>
                <a:lnTo>
                  <a:pt x="62750" y="446773"/>
                </a:lnTo>
                <a:lnTo>
                  <a:pt x="56845" y="442785"/>
                </a:lnTo>
                <a:lnTo>
                  <a:pt x="52870" y="436892"/>
                </a:lnTo>
                <a:lnTo>
                  <a:pt x="51409" y="429666"/>
                </a:lnTo>
                <a:lnTo>
                  <a:pt x="52832" y="422643"/>
                </a:lnTo>
                <a:lnTo>
                  <a:pt x="52870" y="422452"/>
                </a:lnTo>
                <a:lnTo>
                  <a:pt x="56845" y="416547"/>
                </a:lnTo>
                <a:lnTo>
                  <a:pt x="62750" y="412572"/>
                </a:lnTo>
                <a:lnTo>
                  <a:pt x="69964" y="411099"/>
                </a:lnTo>
                <a:lnTo>
                  <a:pt x="77177" y="412572"/>
                </a:lnTo>
                <a:lnTo>
                  <a:pt x="83083" y="416547"/>
                </a:lnTo>
                <a:lnTo>
                  <a:pt x="87058" y="422452"/>
                </a:lnTo>
                <a:lnTo>
                  <a:pt x="88519" y="429666"/>
                </a:lnTo>
                <a:lnTo>
                  <a:pt x="88519" y="381774"/>
                </a:lnTo>
                <a:lnTo>
                  <a:pt x="49872" y="382079"/>
                </a:lnTo>
                <a:lnTo>
                  <a:pt x="22377" y="409587"/>
                </a:lnTo>
                <a:lnTo>
                  <a:pt x="18313" y="429666"/>
                </a:lnTo>
                <a:lnTo>
                  <a:pt x="20929" y="445909"/>
                </a:lnTo>
                <a:lnTo>
                  <a:pt x="28219" y="460019"/>
                </a:lnTo>
                <a:lnTo>
                  <a:pt x="39331" y="471182"/>
                </a:lnTo>
                <a:lnTo>
                  <a:pt x="53416" y="478548"/>
                </a:lnTo>
                <a:lnTo>
                  <a:pt x="53416" y="520128"/>
                </a:lnTo>
                <a:lnTo>
                  <a:pt x="60820" y="527545"/>
                </a:lnTo>
                <a:lnTo>
                  <a:pt x="121386" y="527545"/>
                </a:lnTo>
                <a:lnTo>
                  <a:pt x="136690" y="563892"/>
                </a:lnTo>
                <a:lnTo>
                  <a:pt x="162598" y="592861"/>
                </a:lnTo>
                <a:lnTo>
                  <a:pt x="196710" y="612013"/>
                </a:lnTo>
                <a:lnTo>
                  <a:pt x="236613" y="618934"/>
                </a:lnTo>
                <a:lnTo>
                  <a:pt x="275691" y="618934"/>
                </a:lnTo>
                <a:lnTo>
                  <a:pt x="321716" y="609625"/>
                </a:lnTo>
                <a:lnTo>
                  <a:pt x="356958" y="585838"/>
                </a:lnTo>
                <a:lnTo>
                  <a:pt x="359346" y="584238"/>
                </a:lnTo>
                <a:lnTo>
                  <a:pt x="384746" y="546608"/>
                </a:lnTo>
                <a:lnTo>
                  <a:pt x="394055" y="500570"/>
                </a:lnTo>
                <a:lnTo>
                  <a:pt x="386232" y="458241"/>
                </a:lnTo>
                <a:lnTo>
                  <a:pt x="364693" y="422643"/>
                </a:lnTo>
                <a:lnTo>
                  <a:pt x="360959" y="419646"/>
                </a:lnTo>
                <a:lnTo>
                  <a:pt x="360959" y="500570"/>
                </a:lnTo>
                <a:lnTo>
                  <a:pt x="354253" y="533730"/>
                </a:lnTo>
                <a:lnTo>
                  <a:pt x="335953" y="560844"/>
                </a:lnTo>
                <a:lnTo>
                  <a:pt x="308851" y="579132"/>
                </a:lnTo>
                <a:lnTo>
                  <a:pt x="275691" y="585838"/>
                </a:lnTo>
                <a:lnTo>
                  <a:pt x="236613" y="585838"/>
                </a:lnTo>
                <a:lnTo>
                  <a:pt x="203466" y="579132"/>
                </a:lnTo>
                <a:lnTo>
                  <a:pt x="176364" y="560844"/>
                </a:lnTo>
                <a:lnTo>
                  <a:pt x="158076" y="533730"/>
                </a:lnTo>
                <a:lnTo>
                  <a:pt x="151358" y="500570"/>
                </a:lnTo>
                <a:lnTo>
                  <a:pt x="152603" y="494436"/>
                </a:lnTo>
                <a:lnTo>
                  <a:pt x="158076" y="467423"/>
                </a:lnTo>
                <a:lnTo>
                  <a:pt x="176364" y="440309"/>
                </a:lnTo>
                <a:lnTo>
                  <a:pt x="203466" y="422021"/>
                </a:lnTo>
                <a:lnTo>
                  <a:pt x="236613" y="415302"/>
                </a:lnTo>
                <a:lnTo>
                  <a:pt x="275691" y="415302"/>
                </a:lnTo>
                <a:lnTo>
                  <a:pt x="308851" y="422021"/>
                </a:lnTo>
                <a:lnTo>
                  <a:pt x="335953" y="440309"/>
                </a:lnTo>
                <a:lnTo>
                  <a:pt x="354253" y="467423"/>
                </a:lnTo>
                <a:lnTo>
                  <a:pt x="360959" y="500570"/>
                </a:lnTo>
                <a:lnTo>
                  <a:pt x="360959" y="419646"/>
                </a:lnTo>
                <a:lnTo>
                  <a:pt x="355549" y="415302"/>
                </a:lnTo>
                <a:lnTo>
                  <a:pt x="332384" y="396722"/>
                </a:lnTo>
                <a:lnTo>
                  <a:pt x="292239" y="383387"/>
                </a:lnTo>
                <a:lnTo>
                  <a:pt x="292239" y="363702"/>
                </a:lnTo>
                <a:lnTo>
                  <a:pt x="332384" y="350380"/>
                </a:lnTo>
                <a:lnTo>
                  <a:pt x="355549" y="331787"/>
                </a:lnTo>
                <a:lnTo>
                  <a:pt x="364693" y="324459"/>
                </a:lnTo>
                <a:lnTo>
                  <a:pt x="386232" y="288861"/>
                </a:lnTo>
                <a:lnTo>
                  <a:pt x="394055" y="24651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697" y="906115"/>
            <a:ext cx="103314" cy="10331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7172" y="662106"/>
            <a:ext cx="1198831" cy="414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7710" y="1618657"/>
            <a:ext cx="3143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Robotic Marketer for Accounting Firms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offers an AI-driven marketing strategy platform tailored to meet the unique needs of accounting practices. It helps firms attract new clients, retain existing ones and promote specialized services through data-driven, compliant and highly targeted marketing strategies.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86151" y="405132"/>
            <a:ext cx="7613015" cy="499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Robotic Marketer is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 world-first,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AI-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powered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automated marketing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strategy technology firm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that combines human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input with</a:t>
            </a:r>
            <a:r>
              <a:rPr sz="1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big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data,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learning and industry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best practice giving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companies a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faster,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smarter and more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intuitive way to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connect with more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customers,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generate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leads</a:t>
            </a:r>
            <a:r>
              <a:rPr sz="1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accelerate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growth.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978" y="6260896"/>
            <a:ext cx="2846070" cy="69788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44780" indent="-132080">
              <a:lnSpc>
                <a:spcPct val="150000"/>
              </a:lnSpc>
              <a:spcBef>
                <a:spcPts val="5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lang="en-HK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Their Challenges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Proactively</a:t>
            </a:r>
            <a:r>
              <a:rPr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osition Solutions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r>
              <a:rPr lang="en-US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22700" y="6390418"/>
            <a:ext cx="2857500" cy="461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indent="-132715">
              <a:lnSpc>
                <a:spcPct val="150000"/>
              </a:lnSpc>
              <a:spcBef>
                <a:spcPts val="1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Trust and Professionalism in Marketing</a:t>
            </a:r>
            <a:endParaRPr lang="en-HK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5415" indent="-132715">
              <a:lnSpc>
                <a:spcPct val="150000"/>
              </a:lnSpc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AI-Driven Efficiency</a:t>
            </a:r>
            <a:endParaRPr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0940" y="6218370"/>
            <a:ext cx="3034427" cy="88293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2550" indent="-69850">
              <a:spcBef>
                <a:spcPts val="484"/>
              </a:spcBef>
              <a:buFontTx/>
              <a:buChar char="•"/>
              <a:tabLst>
                <a:tab pos="82550" algn="l"/>
              </a:tabLst>
            </a:pPr>
            <a:r>
              <a:rPr lang="en-HK" sz="800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HK" sz="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https://www.roboticmarketer.com/oracle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50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90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https://twitter.com/roboticmarketer.com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https://www.linkedin.com/roboticmarketer</a:t>
            </a: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57200" y="5793936"/>
            <a:ext cx="9773920" cy="470534"/>
            <a:chOff x="457200" y="5743045"/>
            <a:chExt cx="9773920" cy="470534"/>
          </a:xfrm>
        </p:grpSpPr>
        <p:sp>
          <p:nvSpPr>
            <p:cNvPr id="13" name="object 13"/>
            <p:cNvSpPr/>
            <p:nvPr/>
          </p:nvSpPr>
          <p:spPr>
            <a:xfrm>
              <a:off x="7149599" y="5744950"/>
              <a:ext cx="929005" cy="0"/>
            </a:xfrm>
            <a:custGeom>
              <a:avLst/>
              <a:gdLst/>
              <a:ahLst/>
              <a:cxnLst/>
              <a:rect l="l" t="t" r="r" b="b"/>
              <a:pathLst>
                <a:path w="929004">
                  <a:moveTo>
                    <a:pt x="0" y="0"/>
                  </a:moveTo>
                  <a:lnTo>
                    <a:pt x="92839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8077999" y="5744950"/>
              <a:ext cx="1260475" cy="0"/>
            </a:xfrm>
            <a:custGeom>
              <a:avLst/>
              <a:gdLst/>
              <a:ahLst/>
              <a:cxnLst/>
              <a:rect l="l" t="t" r="r" b="b"/>
              <a:pathLst>
                <a:path w="1260475">
                  <a:moveTo>
                    <a:pt x="0" y="0"/>
                  </a:moveTo>
                  <a:lnTo>
                    <a:pt x="126000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9337999" y="5744950"/>
              <a:ext cx="892810" cy="0"/>
            </a:xfrm>
            <a:custGeom>
              <a:avLst/>
              <a:gdLst/>
              <a:ahLst/>
              <a:cxnLst/>
              <a:rect l="l" t="t" r="r" b="b"/>
              <a:pathLst>
                <a:path w="892809">
                  <a:moveTo>
                    <a:pt x="0" y="0"/>
                  </a:moveTo>
                  <a:lnTo>
                    <a:pt x="892797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" y="6210005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099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129853" y="4536743"/>
            <a:ext cx="9290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Comprehensive Marketing Strategy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03793" y="1541563"/>
            <a:ext cx="3053080" cy="94448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0170" indent="-77470">
              <a:lnSpc>
                <a:spcPct val="100000"/>
              </a:lnSpc>
              <a:spcBef>
                <a:spcPts val="5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Reputable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Committed,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attentive,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Transparant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coverage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business/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1096" y="2914344"/>
            <a:ext cx="315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Accounting Firms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Boutique firms, mid-sized practices and large networks offering specialized services.</a:t>
            </a:r>
          </a:p>
          <a:p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Key Decision Makers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Managing Partners, Marketing Directors, Business Development Officers and Practice Area Leaders.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803793" y="2917209"/>
            <a:ext cx="31686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Compliance-Ready Strategies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Ensures all marketing campaigns align with financial industry regulations and best practices.</a:t>
            </a:r>
          </a:p>
          <a:p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Tailored Client Targeting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Uses advanced segmentation to identify and attract specific client types, such as small businesses, corporations, or high-net-worth individuals.</a:t>
            </a:r>
          </a:p>
          <a:p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Cost-Effective Marketing Solutions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Delivers measurable ROI while optimizing limited marketing budgets.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44319" y="4380800"/>
            <a:ext cx="3195320" cy="1144544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Increased client acquisition through professional, targeted campaigns.</a:t>
            </a: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Improved client retention via personalized, relationship-focused communication strategies.</a:t>
            </a: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Enhanced visibility and reputation in a competitive marketplace.</a:t>
            </a: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Optimized marketing spend with data-driven strategies.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801402" y="4380800"/>
            <a:ext cx="3143250" cy="1483098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Difficulty standing out in a crowded market with similar service offerings.</a:t>
            </a: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Limited resources or expertise to execute professional-grade marketing campaigns.</a:t>
            </a: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Challenges in promoting niche services like audits, tax advisory, or forensic accounting.</a:t>
            </a: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Lack of tools to measure the impact of marketing efforts and justify spending.</a:t>
            </a: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Compliance concerns regarding advertising and client communication.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58596" y="1616521"/>
            <a:ext cx="3108104" cy="201516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r>
              <a:rPr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sz="800" b="1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 do accounting firms need a marketing strategy? </a:t>
            </a:r>
          </a:p>
          <a:p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tailored strategy ensures marketing efforts are targeted, compliant and effective in attracting and retaining clients.</a:t>
            </a:r>
          </a:p>
          <a:p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HK" sz="800" b="1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How does Robotic Marketer address compliance?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platform incorporates financial marketing regulations into its strategies, ensuring ethical and professional campaigns.</a:t>
            </a:r>
          </a:p>
          <a:p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HK" sz="800" b="1" spc="-5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work for niche accounting services?</a:t>
            </a:r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Robotic Marketer tailors strategies to specific offerings, such as tax advisory, forensic accounting, or audits.</a:t>
            </a:r>
          </a:p>
          <a:p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HK" sz="8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HK" sz="8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it fit into existing operations?</a:t>
            </a:r>
            <a:endParaRPr lang="en-HK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8300"/>
              </a:lnSpc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Robotic Marketer integrates seamlessly with CRM systems like Salesforce, enabling streamlined campaign management.</a:t>
            </a:r>
          </a:p>
          <a:p>
            <a:pPr marL="12700" marR="5080">
              <a:lnSpc>
                <a:spcPct val="108300"/>
              </a:lnSpc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17">
            <a:extLst>
              <a:ext uri="{FF2B5EF4-FFF2-40B4-BE49-F238E27FC236}">
                <a16:creationId xmlns:a16="http://schemas.microsoft.com/office/drawing/2014/main" id="{29525FF0-BBD9-38C8-72EE-1C1AE7F1EB4C}"/>
              </a:ext>
            </a:extLst>
          </p:cNvPr>
          <p:cNvSpPr txBox="1"/>
          <p:nvPr/>
        </p:nvSpPr>
        <p:spPr>
          <a:xfrm>
            <a:off x="8066912" y="4536743"/>
            <a:ext cx="21526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50-page plan that includes competitor analysis, client segmentation and a 12-month campaign roadmap.</a:t>
            </a:r>
          </a:p>
        </p:txBody>
      </p:sp>
      <p:sp>
        <p:nvSpPr>
          <p:cNvPr id="36" name="object 17">
            <a:extLst>
              <a:ext uri="{FF2B5EF4-FFF2-40B4-BE49-F238E27FC236}">
                <a16:creationId xmlns:a16="http://schemas.microsoft.com/office/drawing/2014/main" id="{0C5BD256-0FB2-1635-4F2A-62264431200D}"/>
              </a:ext>
            </a:extLst>
          </p:cNvPr>
          <p:cNvSpPr txBox="1"/>
          <p:nvPr/>
        </p:nvSpPr>
        <p:spPr>
          <a:xfrm>
            <a:off x="7138512" y="4990896"/>
            <a:ext cx="9290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Specialized </a:t>
            </a:r>
          </a:p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Campaigns</a:t>
            </a:r>
          </a:p>
        </p:txBody>
      </p:sp>
      <p:sp>
        <p:nvSpPr>
          <p:cNvPr id="37" name="object 17">
            <a:extLst>
              <a:ext uri="{FF2B5EF4-FFF2-40B4-BE49-F238E27FC236}">
                <a16:creationId xmlns:a16="http://schemas.microsoft.com/office/drawing/2014/main" id="{78D72220-F0E2-5B34-44B9-B9F765C3EFD0}"/>
              </a:ext>
            </a:extLst>
          </p:cNvPr>
          <p:cNvSpPr txBox="1"/>
          <p:nvPr/>
        </p:nvSpPr>
        <p:spPr>
          <a:xfrm>
            <a:off x="8066912" y="4990895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Tailored campaigns for niche services like audits, tax planning, or advisory services.</a:t>
            </a:r>
          </a:p>
        </p:txBody>
      </p:sp>
      <p:sp>
        <p:nvSpPr>
          <p:cNvPr id="40" name="object 17">
            <a:extLst>
              <a:ext uri="{FF2B5EF4-FFF2-40B4-BE49-F238E27FC236}">
                <a16:creationId xmlns:a16="http://schemas.microsoft.com/office/drawing/2014/main" id="{72B60726-4E77-D35E-26D6-796E3641E083}"/>
              </a:ext>
            </a:extLst>
          </p:cNvPr>
          <p:cNvSpPr txBox="1"/>
          <p:nvPr/>
        </p:nvSpPr>
        <p:spPr>
          <a:xfrm>
            <a:off x="7138512" y="5301405"/>
            <a:ext cx="9290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Growth Enablement </a:t>
            </a:r>
          </a:p>
          <a:p>
            <a:r>
              <a:rPr lang="en-HK" sz="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7AF08EEB-5CAD-ABC2-A24F-F4860257CF3A}"/>
              </a:ext>
            </a:extLst>
          </p:cNvPr>
          <p:cNvSpPr txBox="1"/>
          <p:nvPr/>
        </p:nvSpPr>
        <p:spPr>
          <a:xfrm>
            <a:off x="8058858" y="5358326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Insights and strategies for expanding market share and client retention.</a:t>
            </a: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4DF91461-8EF1-77BC-6816-2282B6D7E89D}"/>
              </a:ext>
            </a:extLst>
          </p:cNvPr>
          <p:cNvSpPr txBox="1"/>
          <p:nvPr/>
        </p:nvSpPr>
        <p:spPr>
          <a:xfrm>
            <a:off x="457709" y="128707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Solution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Overview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C65D8D34-2424-02EC-419D-100A7F5E92F9}"/>
              </a:ext>
            </a:extLst>
          </p:cNvPr>
          <p:cNvSpPr txBox="1"/>
          <p:nvPr/>
        </p:nvSpPr>
        <p:spPr>
          <a:xfrm>
            <a:off x="569978" y="6014775"/>
            <a:ext cx="1282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Engagement</a:t>
            </a:r>
            <a:r>
              <a:rPr sz="1000" b="1" spc="7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: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How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32" name="object 7">
            <a:extLst>
              <a:ext uri="{FF2B5EF4-FFF2-40B4-BE49-F238E27FC236}">
                <a16:creationId xmlns:a16="http://schemas.microsoft.com/office/drawing/2014/main" id="{B70E11EC-C95C-6EA8-2E5A-C0ADB80A8DCA}"/>
              </a:ext>
            </a:extLst>
          </p:cNvPr>
          <p:cNvSpPr txBox="1"/>
          <p:nvPr/>
        </p:nvSpPr>
        <p:spPr>
          <a:xfrm>
            <a:off x="3822700" y="6017709"/>
            <a:ext cx="6699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Accentuate</a:t>
            </a:r>
            <a:endParaRPr sz="1000" dirty="0">
              <a:latin typeface="Source Sans 3 Black"/>
              <a:cs typeface="Source Sans 3 Black"/>
            </a:endParaRPr>
          </a:p>
        </p:txBody>
      </p:sp>
      <p:graphicFrame>
        <p:nvGraphicFramePr>
          <p:cNvPr id="34" name="object 11">
            <a:extLst>
              <a:ext uri="{FF2B5EF4-FFF2-40B4-BE49-F238E27FC236}">
                <a16:creationId xmlns:a16="http://schemas.microsoft.com/office/drawing/2014/main" id="{CE4B41DA-AFA8-77D7-FF5C-FADBD70DD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815115"/>
              </p:ext>
            </p:extLst>
          </p:nvPr>
        </p:nvGraphicFramePr>
        <p:xfrm>
          <a:off x="7138517" y="4009725"/>
          <a:ext cx="308101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1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Indicative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Plan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Options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object 20">
            <a:extLst>
              <a:ext uri="{FF2B5EF4-FFF2-40B4-BE49-F238E27FC236}">
                <a16:creationId xmlns:a16="http://schemas.microsoft.com/office/drawing/2014/main" id="{D1F3E1F0-1B2C-8107-3BA4-49B9C242BC2A}"/>
              </a:ext>
            </a:extLst>
          </p:cNvPr>
          <p:cNvSpPr txBox="1"/>
          <p:nvPr/>
        </p:nvSpPr>
        <p:spPr>
          <a:xfrm>
            <a:off x="3805911" y="128707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Requirements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Meet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38" name="object 22">
            <a:extLst>
              <a:ext uri="{FF2B5EF4-FFF2-40B4-BE49-F238E27FC236}">
                <a16:creationId xmlns:a16="http://schemas.microsoft.com/office/drawing/2014/main" id="{45CBEA7C-E8D3-CC10-2B3E-FBAE21BBD5B8}"/>
              </a:ext>
            </a:extLst>
          </p:cNvPr>
          <p:cNvSpPr txBox="1"/>
          <p:nvPr/>
        </p:nvSpPr>
        <p:spPr>
          <a:xfrm>
            <a:off x="457709" y="257501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974725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Key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Target</a:t>
            </a:r>
            <a:r>
              <a:rPr sz="1000" b="1" spc="2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Audience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39" name="object 24">
            <a:extLst>
              <a:ext uri="{FF2B5EF4-FFF2-40B4-BE49-F238E27FC236}">
                <a16:creationId xmlns:a16="http://schemas.microsoft.com/office/drawing/2014/main" id="{96196035-5315-91ED-442F-F1259EB614BD}"/>
              </a:ext>
            </a:extLst>
          </p:cNvPr>
          <p:cNvSpPr txBox="1"/>
          <p:nvPr/>
        </p:nvSpPr>
        <p:spPr>
          <a:xfrm>
            <a:off x="3805911" y="257501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781050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Competitive</a:t>
            </a:r>
            <a:r>
              <a:rPr sz="1000" b="1" spc="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Differentiators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42" name="object 26">
            <a:extLst>
              <a:ext uri="{FF2B5EF4-FFF2-40B4-BE49-F238E27FC236}">
                <a16:creationId xmlns:a16="http://schemas.microsoft.com/office/drawing/2014/main" id="{DB0BCA2A-71E3-B6B9-2B37-EAE60315B653}"/>
              </a:ext>
            </a:extLst>
          </p:cNvPr>
          <p:cNvSpPr txBox="1"/>
          <p:nvPr/>
        </p:nvSpPr>
        <p:spPr>
          <a:xfrm>
            <a:off x="457200" y="417676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</a:t>
            </a:r>
            <a:r>
              <a:rPr sz="1000" b="1" spc="11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Gains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43" name="object 28">
            <a:extLst>
              <a:ext uri="{FF2B5EF4-FFF2-40B4-BE49-F238E27FC236}">
                <a16:creationId xmlns:a16="http://schemas.microsoft.com/office/drawing/2014/main" id="{C01284F8-A46F-92D6-9236-213EA7C19041}"/>
              </a:ext>
            </a:extLst>
          </p:cNvPr>
          <p:cNvSpPr txBox="1"/>
          <p:nvPr/>
        </p:nvSpPr>
        <p:spPr>
          <a:xfrm>
            <a:off x="3805402" y="4176766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5035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Customers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Pain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Points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44" name="object 30">
            <a:extLst>
              <a:ext uri="{FF2B5EF4-FFF2-40B4-BE49-F238E27FC236}">
                <a16:creationId xmlns:a16="http://schemas.microsoft.com/office/drawing/2014/main" id="{9A8D2D9B-B2FC-C754-FF91-9AC5F288AD81}"/>
              </a:ext>
            </a:extLst>
          </p:cNvPr>
          <p:cNvSpPr txBox="1"/>
          <p:nvPr/>
        </p:nvSpPr>
        <p:spPr>
          <a:xfrm>
            <a:off x="7153605" y="1287076"/>
            <a:ext cx="3081655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000" b="1" dirty="0">
                <a:latin typeface="Source Sans 3 Black"/>
                <a:cs typeface="Source Sans 3 Black"/>
              </a:rPr>
              <a:t>FAQs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dirty="0">
                <a:latin typeface="Source Sans 3 Black"/>
                <a:cs typeface="Source Sans 3 Black"/>
              </a:rPr>
              <a:t>/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spc="-10" dirty="0">
                <a:latin typeface="Source Sans 3 Black"/>
                <a:cs typeface="Source Sans 3 Black"/>
              </a:rPr>
              <a:t>Answers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45" name="object 9">
            <a:extLst>
              <a:ext uri="{FF2B5EF4-FFF2-40B4-BE49-F238E27FC236}">
                <a16:creationId xmlns:a16="http://schemas.microsoft.com/office/drawing/2014/main" id="{900A66EC-9516-F34E-58C3-553D37AA5D5D}"/>
              </a:ext>
            </a:extLst>
          </p:cNvPr>
          <p:cNvSpPr txBox="1"/>
          <p:nvPr/>
        </p:nvSpPr>
        <p:spPr>
          <a:xfrm>
            <a:off x="7101395" y="5984481"/>
            <a:ext cx="3195320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37465" rIns="0" bIns="0" rtlCol="0">
            <a:spAutoFit/>
          </a:bodyPr>
          <a:lstStyle/>
          <a:p>
            <a:pPr marL="1066800">
              <a:lnSpc>
                <a:spcPct val="100000"/>
              </a:lnSpc>
              <a:spcBef>
                <a:spcPts val="295"/>
              </a:spcBef>
            </a:pPr>
            <a:r>
              <a:rPr sz="900" b="1" dirty="0">
                <a:latin typeface="Source Sans 3 Black"/>
                <a:cs typeface="Source Sans 3 Black"/>
              </a:rPr>
              <a:t>Additional</a:t>
            </a:r>
            <a:r>
              <a:rPr sz="900" b="1" spc="20" dirty="0">
                <a:latin typeface="Source Sans 3 Black"/>
                <a:cs typeface="Source Sans 3 Black"/>
              </a:rPr>
              <a:t> </a:t>
            </a:r>
            <a:r>
              <a:rPr sz="900" b="1" spc="-10" dirty="0">
                <a:latin typeface="Source Sans 3 Black"/>
                <a:cs typeface="Source Sans 3 Black"/>
              </a:rPr>
              <a:t>Resources</a:t>
            </a:r>
            <a:endParaRPr sz="900" dirty="0">
              <a:latin typeface="Source Sans 3 Black"/>
              <a:cs typeface="Source Sans 3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559</Words>
  <Application>Microsoft Macintosh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Source Sans 3 Black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 Man Wong</cp:lastModifiedBy>
  <cp:revision>10</cp:revision>
  <dcterms:created xsi:type="dcterms:W3CDTF">2025-01-09T00:17:16Z</dcterms:created>
  <dcterms:modified xsi:type="dcterms:W3CDTF">2025-01-09T04:37:09Z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15.0</vt:lpwstr>
  </property>
</Properties>
</file>